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70" r:id="rId14"/>
    <p:sldId id="275" r:id="rId15"/>
    <p:sldId id="276" r:id="rId16"/>
    <p:sldId id="328" r:id="rId17"/>
    <p:sldId id="329" r:id="rId18"/>
    <p:sldId id="330" r:id="rId19"/>
    <p:sldId id="331" r:id="rId20"/>
    <p:sldId id="332" r:id="rId21"/>
    <p:sldId id="304" r:id="rId22"/>
    <p:sldId id="305" r:id="rId23"/>
    <p:sldId id="306" r:id="rId24"/>
    <p:sldId id="307" r:id="rId25"/>
    <p:sldId id="308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317" r:id="rId35"/>
    <p:sldId id="318" r:id="rId36"/>
    <p:sldId id="325" r:id="rId37"/>
    <p:sldId id="326" r:id="rId38"/>
    <p:sldId id="327" r:id="rId39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94660"/>
  </p:normalViewPr>
  <p:slideViewPr>
    <p:cSldViewPr>
      <p:cViewPr varScale="1">
        <p:scale>
          <a:sx n="85" d="100"/>
          <a:sy n="85" d="100"/>
        </p:scale>
        <p:origin x="661" y="7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32938" y="187440"/>
            <a:ext cx="3926123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FF000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FF000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FF000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FF000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6106185" y="4524912"/>
            <a:ext cx="733425" cy="282575"/>
          </a:xfrm>
          <a:custGeom>
            <a:avLst/>
            <a:gdLst/>
            <a:ahLst/>
            <a:cxnLst/>
            <a:rect l="l" t="t" r="r" b="b"/>
            <a:pathLst>
              <a:path w="733425" h="282575">
                <a:moveTo>
                  <a:pt x="643284" y="0"/>
                </a:moveTo>
                <a:lnTo>
                  <a:pt x="639265" y="11459"/>
                </a:lnTo>
                <a:lnTo>
                  <a:pt x="655609" y="18552"/>
                </a:lnTo>
                <a:lnTo>
                  <a:pt x="669664" y="28370"/>
                </a:lnTo>
                <a:lnTo>
                  <a:pt x="698201" y="73878"/>
                </a:lnTo>
                <a:lnTo>
                  <a:pt x="706536" y="115662"/>
                </a:lnTo>
                <a:lnTo>
                  <a:pt x="707577" y="139749"/>
                </a:lnTo>
                <a:lnTo>
                  <a:pt x="706531" y="164650"/>
                </a:lnTo>
                <a:lnTo>
                  <a:pt x="698160" y="207587"/>
                </a:lnTo>
                <a:lnTo>
                  <a:pt x="669683" y="253826"/>
                </a:lnTo>
                <a:lnTo>
                  <a:pt x="639712" y="270866"/>
                </a:lnTo>
                <a:lnTo>
                  <a:pt x="643284" y="282327"/>
                </a:lnTo>
                <a:lnTo>
                  <a:pt x="681793" y="264263"/>
                </a:lnTo>
                <a:lnTo>
                  <a:pt x="710109" y="232990"/>
                </a:lnTo>
                <a:lnTo>
                  <a:pt x="727521" y="191113"/>
                </a:lnTo>
                <a:lnTo>
                  <a:pt x="733325" y="141237"/>
                </a:lnTo>
                <a:lnTo>
                  <a:pt x="731870" y="115355"/>
                </a:lnTo>
                <a:lnTo>
                  <a:pt x="720224" y="69479"/>
                </a:lnTo>
                <a:lnTo>
                  <a:pt x="697127" y="32133"/>
                </a:lnTo>
                <a:lnTo>
                  <a:pt x="663752" y="7390"/>
                </a:lnTo>
                <a:lnTo>
                  <a:pt x="643284" y="0"/>
                </a:lnTo>
                <a:close/>
              </a:path>
              <a:path w="733425" h="282575">
                <a:moveTo>
                  <a:pt x="90040" y="0"/>
                </a:moveTo>
                <a:lnTo>
                  <a:pt x="51624" y="18101"/>
                </a:lnTo>
                <a:lnTo>
                  <a:pt x="23291" y="49485"/>
                </a:lnTo>
                <a:lnTo>
                  <a:pt x="5822" y="91436"/>
                </a:lnTo>
                <a:lnTo>
                  <a:pt x="0" y="141237"/>
                </a:lnTo>
                <a:lnTo>
                  <a:pt x="1450" y="167175"/>
                </a:lnTo>
                <a:lnTo>
                  <a:pt x="13059" y="213051"/>
                </a:lnTo>
                <a:lnTo>
                  <a:pt x="36099" y="250277"/>
                </a:lnTo>
                <a:lnTo>
                  <a:pt x="69511" y="274946"/>
                </a:lnTo>
                <a:lnTo>
                  <a:pt x="90040" y="282327"/>
                </a:lnTo>
                <a:lnTo>
                  <a:pt x="93612" y="270866"/>
                </a:lnTo>
                <a:lnTo>
                  <a:pt x="77525" y="263742"/>
                </a:lnTo>
                <a:lnTo>
                  <a:pt x="63642" y="253826"/>
                </a:lnTo>
                <a:lnTo>
                  <a:pt x="35165" y="207587"/>
                </a:lnTo>
                <a:lnTo>
                  <a:pt x="26793" y="164650"/>
                </a:lnTo>
                <a:lnTo>
                  <a:pt x="25746" y="139749"/>
                </a:lnTo>
                <a:lnTo>
                  <a:pt x="26793" y="115662"/>
                </a:lnTo>
                <a:lnTo>
                  <a:pt x="35165" y="73878"/>
                </a:lnTo>
                <a:lnTo>
                  <a:pt x="63753" y="28370"/>
                </a:lnTo>
                <a:lnTo>
                  <a:pt x="94058" y="11459"/>
                </a:lnTo>
                <a:lnTo>
                  <a:pt x="900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19694" y="213641"/>
            <a:ext cx="1464945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FF0000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74425" y="1717122"/>
            <a:ext cx="8865235" cy="1480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Cambria Math"/>
                <a:cs typeface="Cambria Math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xavigiro/deep-learning-for-computer-vision-generative-models-and-adversarial-training-upc-2016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xavigiro/deep-learning-for-computer-vision-generative-models-and-adversarial-training-upc-2016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i.com/dall-e-2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eecs.berkeley.edu/~junyanz/projects/gvm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xavigiro/deep-learning-for-computer-vision-generative-models-and-adversarial-training-upc-2016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2106" y="1665922"/>
            <a:ext cx="6921500" cy="1782539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 marR="5080" algn="ctr">
              <a:lnSpc>
                <a:spcPts val="6500"/>
              </a:lnSpc>
              <a:spcBef>
                <a:spcPts val="900"/>
              </a:spcBef>
            </a:pPr>
            <a:r>
              <a:rPr sz="6000" spc="-30" dirty="0"/>
              <a:t>Generative</a:t>
            </a:r>
            <a:r>
              <a:rPr sz="6000" spc="-95" dirty="0"/>
              <a:t> </a:t>
            </a:r>
            <a:r>
              <a:rPr sz="6000" spc="-25" dirty="0"/>
              <a:t>Adversarial  </a:t>
            </a:r>
            <a:r>
              <a:rPr sz="6000" spc="-30" dirty="0"/>
              <a:t>Networks</a:t>
            </a:r>
            <a:r>
              <a:rPr sz="6000" spc="10" dirty="0"/>
              <a:t> </a:t>
            </a:r>
            <a:r>
              <a:rPr sz="6000" dirty="0">
                <a:solidFill>
                  <a:srgbClr val="2E75B6"/>
                </a:solidFill>
              </a:rPr>
              <a:t>(GANs)</a:t>
            </a:r>
            <a:endParaRPr sz="6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1416" y="1717645"/>
            <a:ext cx="9232773" cy="4358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22675" y="306260"/>
            <a:ext cx="49549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5" dirty="0"/>
              <a:t>Training</a:t>
            </a:r>
            <a:r>
              <a:rPr sz="4400" spc="-95" dirty="0"/>
              <a:t> </a:t>
            </a:r>
            <a:r>
              <a:rPr sz="4400" spc="5" dirty="0"/>
              <a:t>Discriminator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3999260" y="6508484"/>
            <a:ext cx="781050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https://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www.slideshare.net/xavigiro/deep-learning-for-computer-vision-generative-models-and-adversarial-training-upc-2016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1416" y="1994482"/>
            <a:ext cx="9232773" cy="40770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78275" y="306260"/>
            <a:ext cx="42310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45" dirty="0"/>
              <a:t>Training</a:t>
            </a:r>
            <a:r>
              <a:rPr sz="4400" spc="-135" dirty="0"/>
              <a:t> </a:t>
            </a:r>
            <a:r>
              <a:rPr sz="4400" spc="-5" dirty="0"/>
              <a:t>Generator</a:t>
            </a:r>
            <a:endParaRPr sz="4400"/>
          </a:p>
        </p:txBody>
      </p:sp>
      <p:sp>
        <p:nvSpPr>
          <p:cNvPr id="4" name="object 4"/>
          <p:cNvSpPr txBox="1"/>
          <p:nvPr/>
        </p:nvSpPr>
        <p:spPr>
          <a:xfrm>
            <a:off x="3999260" y="6508484"/>
            <a:ext cx="781050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https://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www.slideshare.net/xavigiro/deep-learning-for-computer-vision-generative-models-and-adversarial-training-upc-2016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5306" y="307819"/>
            <a:ext cx="39852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Generator </a:t>
            </a:r>
            <a:r>
              <a:rPr sz="4000" spc="5" dirty="0"/>
              <a:t>in</a:t>
            </a:r>
            <a:r>
              <a:rPr sz="4000" spc="-220" dirty="0"/>
              <a:t> </a:t>
            </a:r>
            <a:r>
              <a:rPr sz="4000" dirty="0"/>
              <a:t>action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8487567" y="6508484"/>
            <a:ext cx="285369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https://openai.com/blog/generative-models/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Untitled Project2">
            <a:hlinkClick r:id="" action="ppaction://media"/>
            <a:extLst>
              <a:ext uri="{FF2B5EF4-FFF2-40B4-BE49-F238E27FC236}">
                <a16:creationId xmlns:a16="http://schemas.microsoft.com/office/drawing/2014/main" id="{16ACF989-516A-D1C1-3824-BA1ABCE0FD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8075" y="950675"/>
            <a:ext cx="7435850" cy="4958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58202" y="503996"/>
            <a:ext cx="8861045" cy="57865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06600" y="1498600"/>
            <a:ext cx="8750300" cy="2501900"/>
          </a:xfrm>
          <a:custGeom>
            <a:avLst/>
            <a:gdLst/>
            <a:ahLst/>
            <a:cxnLst/>
            <a:rect l="l" t="t" r="r" b="b"/>
            <a:pathLst>
              <a:path w="8750300" h="2501900">
                <a:moveTo>
                  <a:pt x="0" y="0"/>
                </a:moveTo>
                <a:lnTo>
                  <a:pt x="8750300" y="0"/>
                </a:lnTo>
                <a:lnTo>
                  <a:pt x="8750300" y="2501900"/>
                </a:lnTo>
                <a:lnTo>
                  <a:pt x="0" y="25019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06600" y="4000500"/>
            <a:ext cx="8750300" cy="1384300"/>
          </a:xfrm>
          <a:custGeom>
            <a:avLst/>
            <a:gdLst/>
            <a:ahLst/>
            <a:cxnLst/>
            <a:rect l="l" t="t" r="r" b="b"/>
            <a:pathLst>
              <a:path w="8750300" h="1384300">
                <a:moveTo>
                  <a:pt x="0" y="0"/>
                </a:moveTo>
                <a:lnTo>
                  <a:pt x="8750300" y="0"/>
                </a:lnTo>
                <a:lnTo>
                  <a:pt x="8750300" y="1384300"/>
                </a:lnTo>
                <a:lnTo>
                  <a:pt x="0" y="1384300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1F4E7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7609" y="2103952"/>
            <a:ext cx="1300480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54000" marR="5080" indent="-241300">
              <a:lnSpc>
                <a:spcPts val="2100"/>
              </a:lnSpc>
              <a:spcBef>
                <a:spcPts val="219"/>
              </a:spcBef>
            </a:pPr>
            <a:r>
              <a:rPr sz="1800" b="1" spc="-35" dirty="0">
                <a:latin typeface="Calibri"/>
                <a:cs typeface="Calibri"/>
              </a:rPr>
              <a:t>D</a:t>
            </a:r>
            <a:r>
              <a:rPr sz="1800" b="1" spc="-45" dirty="0">
                <a:latin typeface="Calibri"/>
                <a:cs typeface="Calibri"/>
              </a:rPr>
              <a:t>i</a:t>
            </a:r>
            <a:r>
              <a:rPr sz="1800" b="1" spc="-20" dirty="0">
                <a:latin typeface="Calibri"/>
                <a:cs typeface="Calibri"/>
              </a:rPr>
              <a:t>s</a:t>
            </a:r>
            <a:r>
              <a:rPr sz="1800" b="1" spc="45" dirty="0">
                <a:latin typeface="Calibri"/>
                <a:cs typeface="Calibri"/>
              </a:rPr>
              <a:t>c</a:t>
            </a:r>
            <a:r>
              <a:rPr sz="1800" b="1" spc="-45" dirty="0">
                <a:latin typeface="Calibri"/>
                <a:cs typeface="Calibri"/>
              </a:rPr>
              <a:t>ri</a:t>
            </a:r>
            <a:r>
              <a:rPr sz="1800" b="1" spc="35" dirty="0">
                <a:latin typeface="Calibri"/>
                <a:cs typeface="Calibri"/>
              </a:rPr>
              <a:t>m</a:t>
            </a:r>
            <a:r>
              <a:rPr sz="1800" b="1" spc="-45" dirty="0">
                <a:latin typeface="Calibri"/>
                <a:cs typeface="Calibri"/>
              </a:rPr>
              <a:t>i</a:t>
            </a:r>
            <a:r>
              <a:rPr sz="1800" b="1" spc="35" dirty="0">
                <a:latin typeface="Calibri"/>
                <a:cs typeface="Calibri"/>
              </a:rPr>
              <a:t>n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30" dirty="0">
                <a:latin typeface="Calibri"/>
                <a:cs typeface="Calibri"/>
              </a:rPr>
              <a:t>o</a:t>
            </a:r>
            <a:r>
              <a:rPr sz="1800" b="1" dirty="0">
                <a:latin typeface="Calibri"/>
                <a:cs typeface="Calibri"/>
              </a:rPr>
              <a:t>r  </a:t>
            </a:r>
            <a:r>
              <a:rPr sz="1800" b="1" spc="5" dirty="0">
                <a:latin typeface="Calibri"/>
                <a:cs typeface="Calibri"/>
              </a:rPr>
              <a:t>updates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2171" y="4275236"/>
            <a:ext cx="99631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01600" marR="5080" indent="-88900">
              <a:lnSpc>
                <a:spcPts val="2100"/>
              </a:lnSpc>
              <a:spcBef>
                <a:spcPts val="219"/>
              </a:spcBef>
            </a:pPr>
            <a:r>
              <a:rPr sz="1800" b="1" spc="-5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b="1" spc="35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1800" b="1" spc="-10" dirty="0">
                <a:solidFill>
                  <a:srgbClr val="FF0000"/>
                </a:solidFill>
                <a:latin typeface="Calibri"/>
                <a:cs typeface="Calibri"/>
              </a:rPr>
              <a:t>e</a:t>
            </a:r>
            <a:r>
              <a:rPr sz="1800" b="1" spc="-45" dirty="0">
                <a:solidFill>
                  <a:srgbClr val="FF0000"/>
                </a:solidFill>
                <a:latin typeface="Calibri"/>
                <a:cs typeface="Calibri"/>
              </a:rPr>
              <a:t>r</a:t>
            </a:r>
            <a:r>
              <a:rPr sz="1800" b="1" spc="10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1800" b="1" spc="-25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1800" b="1" spc="30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r  </a:t>
            </a:r>
            <a:r>
              <a:rPr sz="1800" b="1" spc="5" dirty="0">
                <a:solidFill>
                  <a:srgbClr val="FF0000"/>
                </a:solidFill>
                <a:latin typeface="Calibri"/>
                <a:cs typeface="Calibri"/>
              </a:rPr>
              <a:t>updates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9375" y="128932"/>
            <a:ext cx="69437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" dirty="0"/>
              <a:t>Deep </a:t>
            </a:r>
            <a:r>
              <a:rPr sz="4000" dirty="0"/>
              <a:t>Convolutional </a:t>
            </a:r>
            <a:r>
              <a:rPr sz="3600" dirty="0"/>
              <a:t>GANs</a:t>
            </a:r>
            <a:r>
              <a:rPr sz="3600" spc="-340" dirty="0"/>
              <a:t> </a:t>
            </a:r>
            <a:r>
              <a:rPr sz="3600" dirty="0">
                <a:solidFill>
                  <a:srgbClr val="1F4E79"/>
                </a:solidFill>
              </a:rPr>
              <a:t>(DCGANs)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916939" y="1795145"/>
            <a:ext cx="33762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0" dirty="0">
                <a:latin typeface="Calibri"/>
                <a:cs typeface="Calibri"/>
              </a:rPr>
              <a:t>Generator</a:t>
            </a:r>
            <a:r>
              <a:rPr sz="2800" spc="-15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Architecture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88250" y="1035050"/>
            <a:ext cx="4445000" cy="4965700"/>
          </a:xfrm>
          <a:prstGeom prst="rect">
            <a:avLst/>
          </a:prstGeom>
          <a:ln w="12700">
            <a:solidFill>
              <a:srgbClr val="548235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212725">
              <a:lnSpc>
                <a:spcPct val="100000"/>
              </a:lnSpc>
              <a:spcBef>
                <a:spcPts val="660"/>
              </a:spcBef>
            </a:pPr>
            <a:r>
              <a:rPr sz="2400" b="1" spc="-10" dirty="0">
                <a:solidFill>
                  <a:srgbClr val="FF0000"/>
                </a:solidFill>
                <a:latin typeface="Calibri"/>
                <a:cs typeface="Calibri"/>
              </a:rPr>
              <a:t>Key</a:t>
            </a:r>
            <a:r>
              <a:rPr sz="2400" b="1" spc="-8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spc="5" dirty="0">
                <a:solidFill>
                  <a:srgbClr val="FF0000"/>
                </a:solidFill>
                <a:latin typeface="Calibri"/>
                <a:cs typeface="Calibri"/>
              </a:rPr>
              <a:t>ideas</a:t>
            </a:r>
            <a:r>
              <a:rPr sz="2400" spc="5" dirty="0">
                <a:latin typeface="Calibri"/>
                <a:cs typeface="Calibri"/>
              </a:rPr>
              <a:t>:</a:t>
            </a:r>
            <a:endParaRPr sz="2400">
              <a:latin typeface="Calibri"/>
              <a:cs typeface="Calibri"/>
            </a:endParaRPr>
          </a:p>
          <a:p>
            <a:pPr marL="441325" marR="622935" indent="-228600">
              <a:lnSpc>
                <a:spcPts val="2400"/>
              </a:lnSpc>
              <a:spcBef>
                <a:spcPts val="1000"/>
              </a:spcBef>
              <a:buFont typeface="Arial"/>
              <a:buChar char="•"/>
              <a:tabLst>
                <a:tab pos="441325" algn="l"/>
                <a:tab pos="441959" algn="l"/>
              </a:tabLst>
            </a:pPr>
            <a:r>
              <a:rPr sz="2200" spc="5" dirty="0">
                <a:latin typeface="Calibri"/>
                <a:cs typeface="Calibri"/>
              </a:rPr>
              <a:t>Replace</a:t>
            </a:r>
            <a:r>
              <a:rPr sz="2200" spc="-1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FC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20" dirty="0">
                <a:latin typeface="Calibri"/>
                <a:cs typeface="Calibri"/>
              </a:rPr>
              <a:t>hidden</a:t>
            </a:r>
            <a:r>
              <a:rPr sz="2200" spc="-170" dirty="0">
                <a:latin typeface="Calibri"/>
                <a:cs typeface="Calibri"/>
              </a:rPr>
              <a:t> </a:t>
            </a:r>
            <a:r>
              <a:rPr sz="2200" spc="10" dirty="0">
                <a:latin typeface="Calibri"/>
                <a:cs typeface="Calibri"/>
              </a:rPr>
              <a:t>layers</a:t>
            </a:r>
            <a:r>
              <a:rPr sz="2200" spc="-17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 </a:t>
            </a:r>
            <a:r>
              <a:rPr sz="2200" spc="15" dirty="0">
                <a:latin typeface="Calibri"/>
                <a:cs typeface="Calibri"/>
              </a:rPr>
              <a:t>Convolutions</a:t>
            </a:r>
            <a:endParaRPr sz="2200">
              <a:latin typeface="Calibri"/>
              <a:cs typeface="Calibri"/>
            </a:endParaRPr>
          </a:p>
          <a:p>
            <a:pPr marL="898525" marR="655320" lvl="1" indent="-228600">
              <a:lnSpc>
                <a:spcPts val="2000"/>
              </a:lnSpc>
              <a:spcBef>
                <a:spcPts val="520"/>
              </a:spcBef>
              <a:buFont typeface="Arial"/>
              <a:buChar char="•"/>
              <a:tabLst>
                <a:tab pos="898525" algn="l"/>
                <a:tab pos="899160" algn="l"/>
              </a:tabLst>
            </a:pPr>
            <a:r>
              <a:rPr sz="1900" b="1" spc="5" dirty="0">
                <a:solidFill>
                  <a:srgbClr val="1F4E79"/>
                </a:solidFill>
                <a:latin typeface="Calibri"/>
                <a:cs typeface="Calibri"/>
              </a:rPr>
              <a:t>Generator:</a:t>
            </a:r>
            <a:r>
              <a:rPr sz="1900" b="1" spc="-204" dirty="0">
                <a:solidFill>
                  <a:srgbClr val="1F4E79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latin typeface="Calibri"/>
                <a:cs typeface="Calibri"/>
              </a:rPr>
              <a:t>Fractional-Strided  convolutions</a:t>
            </a:r>
            <a:endParaRPr sz="19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har char="•"/>
            </a:pPr>
            <a:endParaRPr sz="3150">
              <a:latin typeface="Calibri"/>
              <a:cs typeface="Calibri"/>
            </a:endParaRPr>
          </a:p>
          <a:p>
            <a:pPr marL="441325" marR="568960" indent="-228600">
              <a:lnSpc>
                <a:spcPts val="2400"/>
              </a:lnSpc>
              <a:buFont typeface="Arial"/>
              <a:buChar char="•"/>
              <a:tabLst>
                <a:tab pos="441325" algn="l"/>
                <a:tab pos="441959" algn="l"/>
              </a:tabLst>
            </a:pPr>
            <a:r>
              <a:rPr sz="2200" spc="5" dirty="0">
                <a:latin typeface="Calibri"/>
                <a:cs typeface="Calibri"/>
              </a:rPr>
              <a:t>Use </a:t>
            </a:r>
            <a:r>
              <a:rPr sz="2200" spc="-5" dirty="0">
                <a:latin typeface="Calibri"/>
                <a:cs typeface="Calibri"/>
              </a:rPr>
              <a:t>Batch </a:t>
            </a:r>
            <a:r>
              <a:rPr sz="2200" spc="10" dirty="0">
                <a:latin typeface="Calibri"/>
                <a:cs typeface="Calibri"/>
              </a:rPr>
              <a:t>Normalization</a:t>
            </a:r>
            <a:r>
              <a:rPr sz="2200" spc="-229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after  </a:t>
            </a:r>
            <a:r>
              <a:rPr sz="2200" dirty="0">
                <a:latin typeface="Calibri"/>
                <a:cs typeface="Calibri"/>
              </a:rPr>
              <a:t>each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5" dirty="0">
                <a:latin typeface="Calibri"/>
                <a:cs typeface="Calibri"/>
              </a:rPr>
              <a:t>layer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har char="•"/>
            </a:pPr>
            <a:endParaRPr sz="3250">
              <a:latin typeface="Calibri"/>
              <a:cs typeface="Calibri"/>
            </a:endParaRPr>
          </a:p>
          <a:p>
            <a:pPr marL="441325" indent="-229235">
              <a:lnSpc>
                <a:spcPct val="100000"/>
              </a:lnSpc>
              <a:buFont typeface="Arial"/>
              <a:buChar char="•"/>
              <a:tabLst>
                <a:tab pos="441325" algn="l"/>
                <a:tab pos="441959" algn="l"/>
              </a:tabLst>
            </a:pPr>
            <a:r>
              <a:rPr sz="2200" b="1" spc="5" dirty="0">
                <a:solidFill>
                  <a:srgbClr val="1F4E79"/>
                </a:solidFill>
                <a:latin typeface="Calibri"/>
                <a:cs typeface="Calibri"/>
              </a:rPr>
              <a:t>Inside</a:t>
            </a:r>
            <a:r>
              <a:rPr sz="2200" b="1" spc="-10" dirty="0">
                <a:solidFill>
                  <a:srgbClr val="1F4E79"/>
                </a:solidFill>
                <a:latin typeface="Calibri"/>
                <a:cs typeface="Calibri"/>
              </a:rPr>
              <a:t> </a:t>
            </a:r>
            <a:r>
              <a:rPr sz="2200" b="1" spc="5" dirty="0">
                <a:solidFill>
                  <a:srgbClr val="1F4E79"/>
                </a:solidFill>
                <a:latin typeface="Calibri"/>
                <a:cs typeface="Calibri"/>
              </a:rPr>
              <a:t>Generator</a:t>
            </a:r>
            <a:endParaRPr sz="2200">
              <a:latin typeface="Calibri"/>
              <a:cs typeface="Calibri"/>
            </a:endParaRPr>
          </a:p>
          <a:p>
            <a:pPr marL="898525" lvl="1" indent="-229235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898525" algn="l"/>
                <a:tab pos="899160" algn="l"/>
              </a:tabLst>
            </a:pPr>
            <a:r>
              <a:rPr sz="1800" spc="10" dirty="0">
                <a:latin typeface="Calibri"/>
                <a:cs typeface="Calibri"/>
              </a:rPr>
              <a:t>Use </a:t>
            </a:r>
            <a:r>
              <a:rPr sz="1800" spc="15" dirty="0">
                <a:latin typeface="Calibri"/>
                <a:cs typeface="Calibri"/>
              </a:rPr>
              <a:t>ReLU </a:t>
            </a:r>
            <a:r>
              <a:rPr sz="1800" spc="-35" dirty="0">
                <a:latin typeface="Calibri"/>
                <a:cs typeface="Calibri"/>
              </a:rPr>
              <a:t>for </a:t>
            </a:r>
            <a:r>
              <a:rPr sz="1800" spc="-30" dirty="0">
                <a:latin typeface="Calibri"/>
                <a:cs typeface="Calibri"/>
              </a:rPr>
              <a:t>hidden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layers</a:t>
            </a:r>
            <a:endParaRPr sz="1800">
              <a:latin typeface="Calibri"/>
              <a:cs typeface="Calibri"/>
            </a:endParaRPr>
          </a:p>
          <a:p>
            <a:pPr marL="898525" lvl="1" indent="-22923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898525" algn="l"/>
                <a:tab pos="899160" algn="l"/>
              </a:tabLst>
            </a:pPr>
            <a:r>
              <a:rPr sz="1800" spc="10" dirty="0">
                <a:latin typeface="Calibri"/>
                <a:cs typeface="Calibri"/>
              </a:rPr>
              <a:t>Use </a:t>
            </a:r>
            <a:r>
              <a:rPr sz="1800" spc="-25" dirty="0">
                <a:latin typeface="Calibri"/>
                <a:cs typeface="Calibri"/>
              </a:rPr>
              <a:t>Tanh </a:t>
            </a:r>
            <a:r>
              <a:rPr sz="1800" spc="-35" dirty="0">
                <a:latin typeface="Calibri"/>
                <a:cs typeface="Calibri"/>
              </a:rPr>
              <a:t>for </a:t>
            </a:r>
            <a:r>
              <a:rPr sz="1800" spc="-20" dirty="0">
                <a:latin typeface="Calibri"/>
                <a:cs typeface="Calibri"/>
              </a:rPr>
              <a:t>the </a:t>
            </a:r>
            <a:r>
              <a:rPr sz="1800" spc="-35" dirty="0">
                <a:latin typeface="Calibri"/>
                <a:cs typeface="Calibri"/>
              </a:rPr>
              <a:t>output</a:t>
            </a:r>
            <a:r>
              <a:rPr sz="1800" spc="2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5166" y="2414913"/>
            <a:ext cx="7280763" cy="3431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06890" y="6534815"/>
            <a:ext cx="1065720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Radford,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Alec, 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Luke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Metz, and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Soumith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Chintala. "Unsupervised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representation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learning </a:t>
            </a:r>
            <a:r>
              <a:rPr sz="1200" spc="10" dirty="0">
                <a:solidFill>
                  <a:srgbClr val="898989"/>
                </a:solidFill>
                <a:latin typeface="Calibri"/>
                <a:cs typeface="Calibri"/>
              </a:rPr>
              <a:t>with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deep </a:t>
            </a:r>
            <a:r>
              <a:rPr sz="1200" spc="-20" dirty="0">
                <a:solidFill>
                  <a:srgbClr val="898989"/>
                </a:solidFill>
                <a:latin typeface="Calibri"/>
                <a:cs typeface="Calibri"/>
              </a:rPr>
              <a:t>convolutional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generative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adversarial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networks." arXiv:1511.06434</a:t>
            </a:r>
            <a:r>
              <a:rPr sz="1200" spc="5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(2015).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7975" y="301318"/>
            <a:ext cx="90449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10" dirty="0"/>
              <a:t>Latent </a:t>
            </a:r>
            <a:r>
              <a:rPr sz="4000" spc="-5" dirty="0"/>
              <a:t>vectors </a:t>
            </a:r>
            <a:r>
              <a:rPr sz="4000" spc="-10" dirty="0"/>
              <a:t>capture </a:t>
            </a:r>
            <a:r>
              <a:rPr sz="4000" spc="-5" dirty="0"/>
              <a:t>interesting</a:t>
            </a:r>
            <a:r>
              <a:rPr sz="4000" spc="-600" dirty="0"/>
              <a:t> </a:t>
            </a:r>
            <a:r>
              <a:rPr sz="4000" spc="-10" dirty="0"/>
              <a:t>patterns…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838200" y="1397000"/>
            <a:ext cx="10083800" cy="4762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06890" y="6534815"/>
            <a:ext cx="1065720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Radford,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Alec, 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Luke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Metz, and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Soumith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Chintala. "Unsupervised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representation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learning </a:t>
            </a:r>
            <a:r>
              <a:rPr sz="1200" spc="10" dirty="0">
                <a:solidFill>
                  <a:srgbClr val="898989"/>
                </a:solidFill>
                <a:latin typeface="Calibri"/>
                <a:cs typeface="Calibri"/>
              </a:rPr>
              <a:t>with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deep </a:t>
            </a:r>
            <a:r>
              <a:rPr sz="1200" spc="-20" dirty="0">
                <a:solidFill>
                  <a:srgbClr val="898989"/>
                </a:solidFill>
                <a:latin typeface="Calibri"/>
                <a:cs typeface="Calibri"/>
              </a:rPr>
              <a:t>convolutional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generative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adversarial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networks." arXiv:1511.06434</a:t>
            </a:r>
            <a:r>
              <a:rPr sz="1200" spc="5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(2015).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623B6-3779-8D8D-9FA7-F271A613D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694" y="213641"/>
            <a:ext cx="1464945" cy="738664"/>
          </a:xfrm>
        </p:spPr>
        <p:txBody>
          <a:bodyPr/>
          <a:lstStyle/>
          <a:p>
            <a:r>
              <a:rPr lang="en-US" dirty="0"/>
              <a:t>Part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6BADF-6E53-B81B-1C0A-DBC7BBD8C932}"/>
              </a:ext>
            </a:extLst>
          </p:cNvPr>
          <p:cNvSpPr txBox="1"/>
          <p:nvPr/>
        </p:nvSpPr>
        <p:spPr>
          <a:xfrm>
            <a:off x="1810832" y="5343274"/>
            <a:ext cx="856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Mist data set consist of hand writing numbers images to train out neural-network on 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45D849-443B-80D6-8036-7EE37CF31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248" y="1066800"/>
            <a:ext cx="8557442" cy="3413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17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417C9-83B4-A14D-C981-960115D31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980" y="381000"/>
            <a:ext cx="2646039" cy="738664"/>
          </a:xfrm>
        </p:spPr>
        <p:txBody>
          <a:bodyPr/>
          <a:lstStyle/>
          <a:p>
            <a:r>
              <a:rPr lang="en-US" dirty="0"/>
              <a:t>Generator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13FDD-9965-8ABA-1A1A-91FDF21C4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870" y="1119664"/>
            <a:ext cx="7182260" cy="43160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4399D0-743C-4338-4110-19B48B9415F7}"/>
              </a:ext>
            </a:extLst>
          </p:cNvPr>
          <p:cNvSpPr txBox="1"/>
          <p:nvPr/>
        </p:nvSpPr>
        <p:spPr>
          <a:xfrm>
            <a:off x="3744169" y="5553670"/>
            <a:ext cx="4703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Generator net contest of three hidden layers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100 node at input layer 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784 node at out put layer         #28*28</a:t>
            </a:r>
          </a:p>
        </p:txBody>
      </p:sp>
    </p:spTree>
    <p:extLst>
      <p:ext uri="{BB962C8B-B14F-4D97-AF65-F5344CB8AC3E}">
        <p14:creationId xmlns:p14="http://schemas.microsoft.com/office/powerpoint/2010/main" val="2694766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7C7B8-5053-EDCE-C071-F53D291E3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2447" y="291505"/>
            <a:ext cx="3467106" cy="853159"/>
          </a:xfrm>
        </p:spPr>
        <p:txBody>
          <a:bodyPr/>
          <a:lstStyle/>
          <a:p>
            <a:r>
              <a:rPr lang="en-US" dirty="0"/>
              <a:t>Discriminator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801ACA-F2DA-C999-10CC-2FDE2DC37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990600"/>
            <a:ext cx="7239000" cy="4586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115210-9325-EDAE-B2DC-912EC814441D}"/>
              </a:ext>
            </a:extLst>
          </p:cNvPr>
          <p:cNvSpPr txBox="1"/>
          <p:nvPr/>
        </p:nvSpPr>
        <p:spPr>
          <a:xfrm>
            <a:off x="3744170" y="5643165"/>
            <a:ext cx="5004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Discriminator net contest of three hidden layers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784 node at input layer            #28*28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node at out put layer</a:t>
            </a:r>
          </a:p>
        </p:txBody>
      </p:sp>
    </p:spTree>
    <p:extLst>
      <p:ext uri="{BB962C8B-B14F-4D97-AF65-F5344CB8AC3E}">
        <p14:creationId xmlns:p14="http://schemas.microsoft.com/office/powerpoint/2010/main" val="2232775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7E95-374F-0084-5774-9AABDA79E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228600"/>
            <a:ext cx="5486400" cy="738664"/>
          </a:xfrm>
        </p:spPr>
        <p:txBody>
          <a:bodyPr/>
          <a:lstStyle/>
          <a:p>
            <a:r>
              <a:rPr lang="en-US" dirty="0"/>
              <a:t>Train of Discriminator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22033-6C1A-7CCC-CF9F-EA12CE344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371" y="967264"/>
            <a:ext cx="8581257" cy="33737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33802F-D659-1FFF-5BE8-CC97F6F9CF7B}"/>
              </a:ext>
            </a:extLst>
          </p:cNvPr>
          <p:cNvSpPr txBox="1"/>
          <p:nvPr/>
        </p:nvSpPr>
        <p:spPr>
          <a:xfrm>
            <a:off x="3254740" y="4800600"/>
            <a:ext cx="5682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the Discriminator on real and fake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 error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 prediction of discriminator on real and fake data</a:t>
            </a:r>
          </a:p>
        </p:txBody>
      </p:sp>
    </p:spTree>
    <p:extLst>
      <p:ext uri="{BB962C8B-B14F-4D97-AF65-F5344CB8AC3E}">
        <p14:creationId xmlns:p14="http://schemas.microsoft.com/office/powerpoint/2010/main" val="289174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29227" y="213641"/>
            <a:ext cx="183768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 dirty="0"/>
              <a:t>O</a:t>
            </a:r>
            <a:r>
              <a:rPr dirty="0"/>
              <a:t>u</a:t>
            </a:r>
            <a:r>
              <a:rPr spc="20" dirty="0"/>
              <a:t>t</a:t>
            </a:r>
            <a:r>
              <a:rPr spc="35" dirty="0"/>
              <a:t>li</a:t>
            </a:r>
            <a:r>
              <a:rPr spc="5" dirty="0"/>
              <a:t>n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1412" y="1293133"/>
            <a:ext cx="7823200" cy="32316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4000" b="1" spc="-35" dirty="0">
                <a:solidFill>
                  <a:srgbClr val="FF0000"/>
                </a:solidFill>
                <a:latin typeface="Calibri"/>
                <a:cs typeface="Calibri"/>
              </a:rPr>
              <a:t>Part </a:t>
            </a:r>
            <a:r>
              <a:rPr sz="4000" b="1" spc="-15" dirty="0">
                <a:solidFill>
                  <a:srgbClr val="FF0000"/>
                </a:solidFill>
                <a:latin typeface="Calibri"/>
                <a:cs typeface="Calibri"/>
              </a:rPr>
              <a:t>1: </a:t>
            </a:r>
            <a:r>
              <a:rPr sz="4000" b="1" dirty="0">
                <a:solidFill>
                  <a:srgbClr val="1F4E79"/>
                </a:solidFill>
                <a:latin typeface="Calibri"/>
                <a:cs typeface="Calibri"/>
              </a:rPr>
              <a:t>Introduction </a:t>
            </a:r>
            <a:r>
              <a:rPr sz="4000" b="1" spc="5" dirty="0">
                <a:solidFill>
                  <a:srgbClr val="1F4E79"/>
                </a:solidFill>
                <a:latin typeface="Calibri"/>
                <a:cs typeface="Calibri"/>
              </a:rPr>
              <a:t>to</a:t>
            </a:r>
            <a:r>
              <a:rPr sz="4000" b="1" spc="-85" dirty="0">
                <a:solidFill>
                  <a:srgbClr val="1F4E79"/>
                </a:solidFill>
                <a:latin typeface="Calibri"/>
                <a:cs typeface="Calibri"/>
              </a:rPr>
              <a:t> </a:t>
            </a:r>
            <a:r>
              <a:rPr sz="4000" b="1" spc="-30" dirty="0">
                <a:solidFill>
                  <a:srgbClr val="1F4E79"/>
                </a:solidFill>
                <a:latin typeface="Calibri"/>
                <a:cs typeface="Calibri"/>
              </a:rPr>
              <a:t>GANs</a:t>
            </a:r>
            <a:endParaRPr lang="en-US" sz="4000" b="1" spc="-30" dirty="0">
              <a:solidFill>
                <a:srgbClr val="1F4E79"/>
              </a:solidFill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endParaRPr lang="en-US" sz="4000" b="1" spc="-30" dirty="0">
              <a:solidFill>
                <a:srgbClr val="1F4E79"/>
              </a:solidFill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lang="en-US" sz="4000" b="1" spc="-30" dirty="0">
                <a:solidFill>
                  <a:srgbClr val="FF0000"/>
                </a:solidFill>
                <a:latin typeface="Calibri"/>
                <a:cs typeface="Calibri"/>
              </a:rPr>
              <a:t>Part 2:</a:t>
            </a:r>
            <a:r>
              <a:rPr lang="en-US" sz="4000" b="1" spc="-30" dirty="0">
                <a:solidFill>
                  <a:srgbClr val="1F4E79"/>
                </a:solidFill>
                <a:latin typeface="Calibri"/>
                <a:cs typeface="Calibri"/>
              </a:rPr>
              <a:t> Code of GANs</a:t>
            </a:r>
            <a:endParaRPr sz="4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FF0000"/>
              </a:buClr>
            </a:pPr>
            <a:endParaRPr sz="475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4000" b="1" spc="-35" dirty="0">
                <a:solidFill>
                  <a:srgbClr val="FF0000"/>
                </a:solidFill>
                <a:latin typeface="Calibri"/>
                <a:cs typeface="Calibri"/>
              </a:rPr>
              <a:t>Part </a:t>
            </a:r>
            <a:r>
              <a:rPr lang="en-US" sz="4000" b="1" spc="-15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r>
              <a:rPr sz="4000" b="1" spc="-15" dirty="0">
                <a:solidFill>
                  <a:srgbClr val="FF0000"/>
                </a:solidFill>
                <a:latin typeface="Calibri"/>
                <a:cs typeface="Calibri"/>
              </a:rPr>
              <a:t>: </a:t>
            </a:r>
            <a:r>
              <a:rPr sz="4000" b="1" spc="-5" dirty="0">
                <a:solidFill>
                  <a:srgbClr val="1F4E79"/>
                </a:solidFill>
                <a:latin typeface="Calibri"/>
                <a:cs typeface="Calibri"/>
              </a:rPr>
              <a:t>Applications </a:t>
            </a:r>
            <a:r>
              <a:rPr sz="4000" b="1" spc="20" dirty="0">
                <a:solidFill>
                  <a:srgbClr val="1F4E79"/>
                </a:solidFill>
                <a:latin typeface="Calibri"/>
                <a:cs typeface="Calibri"/>
              </a:rPr>
              <a:t>of</a:t>
            </a:r>
            <a:r>
              <a:rPr sz="4000" b="1" spc="-35" dirty="0">
                <a:solidFill>
                  <a:srgbClr val="1F4E79"/>
                </a:solidFill>
                <a:latin typeface="Calibri"/>
                <a:cs typeface="Calibri"/>
              </a:rPr>
              <a:t> </a:t>
            </a:r>
            <a:r>
              <a:rPr sz="4000" b="1" spc="-30" dirty="0">
                <a:solidFill>
                  <a:srgbClr val="1F4E79"/>
                </a:solidFill>
                <a:latin typeface="Calibri"/>
                <a:cs typeface="Calibri"/>
              </a:rPr>
              <a:t>GANs</a:t>
            </a:r>
            <a:endParaRPr sz="40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8B77C-4543-5007-00A1-913A0462F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900" y="381000"/>
            <a:ext cx="4648200" cy="738664"/>
          </a:xfrm>
        </p:spPr>
        <p:txBody>
          <a:bodyPr/>
          <a:lstStyle/>
          <a:p>
            <a:r>
              <a:rPr lang="en-US" dirty="0"/>
              <a:t>Train of Generator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7BD01-EE83-927F-3025-0BCED44D9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279" y="1380929"/>
            <a:ext cx="8557442" cy="20480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A79D29-11CB-5C19-DD97-CBC5EC1CDBAE}"/>
              </a:ext>
            </a:extLst>
          </p:cNvPr>
          <p:cNvSpPr txBox="1"/>
          <p:nvPr/>
        </p:nvSpPr>
        <p:spPr>
          <a:xfrm>
            <a:off x="2956102" y="4419600"/>
            <a:ext cx="6279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the Generator on fake data (Prediction of Discriminator)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Return error </a:t>
            </a:r>
          </a:p>
        </p:txBody>
      </p:sp>
    </p:spTree>
    <p:extLst>
      <p:ext uri="{BB962C8B-B14F-4D97-AF65-F5344CB8AC3E}">
        <p14:creationId xmlns:p14="http://schemas.microsoft.com/office/powerpoint/2010/main" val="1685135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9694" y="213641"/>
            <a:ext cx="1464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Part</a:t>
            </a:r>
            <a:r>
              <a:rPr spc="-155" dirty="0"/>
              <a:t> </a:t>
            </a:r>
            <a:r>
              <a:rPr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1412" y="1222013"/>
            <a:ext cx="8636000" cy="4098558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b="1" spc="-10" dirty="0">
                <a:solidFill>
                  <a:srgbClr val="1F4E79"/>
                </a:solidFill>
                <a:latin typeface="Calibri"/>
                <a:cs typeface="Calibri"/>
              </a:rPr>
              <a:t>Conditional</a:t>
            </a:r>
            <a:r>
              <a:rPr sz="3200" b="1" spc="85" dirty="0">
                <a:solidFill>
                  <a:srgbClr val="1F4E79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1F4E79"/>
                </a:solidFill>
                <a:latin typeface="Calibri"/>
                <a:cs typeface="Calibri"/>
              </a:rPr>
              <a:t>GANs</a:t>
            </a:r>
            <a:endParaRPr sz="32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b="1" spc="-15" dirty="0">
                <a:solidFill>
                  <a:srgbClr val="1F4E79"/>
                </a:solidFill>
                <a:latin typeface="Calibri"/>
                <a:cs typeface="Calibri"/>
              </a:rPr>
              <a:t>Applications</a:t>
            </a:r>
            <a:endParaRPr sz="3200" dirty="0">
              <a:latin typeface="Calibri"/>
              <a:cs typeface="Calibri"/>
            </a:endParaRPr>
          </a:p>
          <a:p>
            <a:pPr marL="927100" lvl="1" indent="-457834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800" spc="-15" dirty="0">
                <a:latin typeface="Calibri"/>
                <a:cs typeface="Calibri"/>
              </a:rPr>
              <a:t>Image-to-Image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Translation</a:t>
            </a:r>
            <a:endParaRPr sz="2800" dirty="0">
              <a:latin typeface="Calibri"/>
              <a:cs typeface="Calibri"/>
            </a:endParaRPr>
          </a:p>
          <a:p>
            <a:pPr marL="927100" lvl="1" indent="-457834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800" spc="-30" dirty="0">
                <a:latin typeface="Calibri"/>
                <a:cs typeface="Calibri"/>
              </a:rPr>
              <a:t>Text-to-Image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Synthesis</a:t>
            </a:r>
          </a:p>
          <a:p>
            <a:pPr marL="927100" lvl="1" indent="-457834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800" spc="-30" dirty="0">
                <a:latin typeface="Calibri"/>
                <a:cs typeface="Calibri"/>
              </a:rPr>
              <a:t>Face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Aging</a:t>
            </a:r>
            <a:endParaRPr sz="28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b="1" spc="-20" dirty="0">
                <a:solidFill>
                  <a:srgbClr val="1F4E79"/>
                </a:solidFill>
                <a:latin typeface="Calibri"/>
                <a:cs typeface="Calibri"/>
              </a:rPr>
              <a:t>Advanced </a:t>
            </a:r>
            <a:r>
              <a:rPr sz="3200" b="1" spc="-30" dirty="0">
                <a:solidFill>
                  <a:srgbClr val="1F4E79"/>
                </a:solidFill>
                <a:latin typeface="Calibri"/>
                <a:cs typeface="Calibri"/>
              </a:rPr>
              <a:t>GAN</a:t>
            </a:r>
            <a:r>
              <a:rPr sz="3200" b="1" spc="135" dirty="0">
                <a:solidFill>
                  <a:srgbClr val="1F4E79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1F4E79"/>
                </a:solidFill>
                <a:latin typeface="Calibri"/>
                <a:cs typeface="Calibri"/>
              </a:rPr>
              <a:t>Extensions</a:t>
            </a:r>
            <a:endParaRPr sz="3200" dirty="0">
              <a:latin typeface="Calibri"/>
              <a:cs typeface="Calibri"/>
            </a:endParaRPr>
          </a:p>
          <a:p>
            <a:pPr marL="927100" lvl="1" indent="-457834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800" spc="5" dirty="0">
                <a:latin typeface="Calibri"/>
                <a:cs typeface="Calibri"/>
              </a:rPr>
              <a:t>Coupled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GAN</a:t>
            </a:r>
          </a:p>
          <a:p>
            <a:pPr marL="469900" indent="-4572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b="1" spc="-10" dirty="0">
                <a:solidFill>
                  <a:srgbClr val="1F4E79"/>
                </a:solidFill>
                <a:latin typeface="Calibri"/>
                <a:cs typeface="Calibri"/>
              </a:rPr>
              <a:t>Summary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5306" y="611854"/>
            <a:ext cx="39763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10" dirty="0"/>
              <a:t>Conditional</a:t>
            </a:r>
            <a:r>
              <a:rPr sz="4400" spc="-150" dirty="0"/>
              <a:t> </a:t>
            </a:r>
            <a:r>
              <a:rPr sz="4400" spc="10" dirty="0"/>
              <a:t>GANs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4304479" y="2107451"/>
            <a:ext cx="7172141" cy="36186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193540" y="5808138"/>
            <a:ext cx="7245350" cy="800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Figure </a:t>
            </a:r>
            <a:r>
              <a:rPr sz="1400" dirty="0">
                <a:latin typeface="Calibri"/>
                <a:cs typeface="Calibri"/>
              </a:rPr>
              <a:t>2 </a:t>
            </a:r>
            <a:r>
              <a:rPr sz="1400" spc="-15" dirty="0">
                <a:latin typeface="Calibri"/>
                <a:cs typeface="Calibri"/>
              </a:rPr>
              <a:t>in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original</a:t>
            </a:r>
            <a:r>
              <a:rPr sz="1400" spc="114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paper.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Mirza, </a:t>
            </a:r>
            <a:r>
              <a:rPr sz="1200" spc="-15" dirty="0">
                <a:solidFill>
                  <a:srgbClr val="898989"/>
                </a:solidFill>
                <a:latin typeface="Calibri"/>
                <a:cs typeface="Calibri"/>
              </a:rPr>
              <a:t>Mehdi,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and </a:t>
            </a:r>
            <a:r>
              <a:rPr sz="1200" spc="10" dirty="0">
                <a:solidFill>
                  <a:srgbClr val="898989"/>
                </a:solidFill>
                <a:latin typeface="Calibri"/>
                <a:cs typeface="Calibri"/>
              </a:rPr>
              <a:t>Simon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Osindero. </a:t>
            </a:r>
            <a:r>
              <a:rPr sz="1200" spc="-15" dirty="0">
                <a:solidFill>
                  <a:srgbClr val="898989"/>
                </a:solidFill>
                <a:latin typeface="Calibri"/>
                <a:cs typeface="Calibri"/>
              </a:rPr>
              <a:t>Conditional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generative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adversarial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nets.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arXiv </a:t>
            </a:r>
            <a:r>
              <a:rPr sz="1200" spc="-20" dirty="0">
                <a:solidFill>
                  <a:srgbClr val="898989"/>
                </a:solidFill>
                <a:latin typeface="Calibri"/>
                <a:cs typeface="Calibri"/>
              </a:rPr>
              <a:t>preprint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arXiv:1411.1784</a:t>
            </a:r>
            <a:r>
              <a:rPr sz="1200" spc="18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(2014).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69863" y="2442210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30"/>
                </a:moveTo>
                <a:lnTo>
                  <a:pt x="66376" y="11430"/>
                </a:lnTo>
                <a:lnTo>
                  <a:pt x="66376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23887" y="218186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47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69863" y="217042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29"/>
                </a:moveTo>
                <a:lnTo>
                  <a:pt x="66376" y="11429"/>
                </a:lnTo>
                <a:lnTo>
                  <a:pt x="66376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3395" y="2442210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30"/>
                </a:moveTo>
                <a:lnTo>
                  <a:pt x="66377" y="11430"/>
                </a:lnTo>
                <a:lnTo>
                  <a:pt x="66377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5748" y="218186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47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03395" y="217042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29"/>
                </a:moveTo>
                <a:lnTo>
                  <a:pt x="66377" y="11429"/>
                </a:lnTo>
                <a:lnTo>
                  <a:pt x="66377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69863" y="2797810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30"/>
                </a:moveTo>
                <a:lnTo>
                  <a:pt x="66376" y="11430"/>
                </a:lnTo>
                <a:lnTo>
                  <a:pt x="66376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23887" y="253746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47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69863" y="252602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29"/>
                </a:moveTo>
                <a:lnTo>
                  <a:pt x="66376" y="11429"/>
                </a:lnTo>
                <a:lnTo>
                  <a:pt x="66376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3395" y="2797810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30"/>
                </a:moveTo>
                <a:lnTo>
                  <a:pt x="66377" y="11430"/>
                </a:lnTo>
                <a:lnTo>
                  <a:pt x="66377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5748" y="253746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47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03395" y="252602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29"/>
                </a:moveTo>
                <a:lnTo>
                  <a:pt x="66377" y="11429"/>
                </a:lnTo>
                <a:lnTo>
                  <a:pt x="66377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69863" y="3166110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29"/>
                </a:moveTo>
                <a:lnTo>
                  <a:pt x="66376" y="11429"/>
                </a:lnTo>
                <a:lnTo>
                  <a:pt x="66376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23887" y="290576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47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69863" y="289432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29"/>
                </a:moveTo>
                <a:lnTo>
                  <a:pt x="66376" y="11429"/>
                </a:lnTo>
                <a:lnTo>
                  <a:pt x="66376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3395" y="3166110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29"/>
                </a:moveTo>
                <a:lnTo>
                  <a:pt x="66377" y="11429"/>
                </a:lnTo>
                <a:lnTo>
                  <a:pt x="66377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15748" y="2905760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47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3395" y="289432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30">
                <a:moveTo>
                  <a:pt x="0" y="11429"/>
                </a:moveTo>
                <a:lnTo>
                  <a:pt x="66377" y="11429"/>
                </a:lnTo>
                <a:lnTo>
                  <a:pt x="66377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69863" y="353440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29"/>
                </a:moveTo>
                <a:lnTo>
                  <a:pt x="66376" y="11429"/>
                </a:lnTo>
                <a:lnTo>
                  <a:pt x="66376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623887" y="3274059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47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69863" y="326262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30"/>
                </a:moveTo>
                <a:lnTo>
                  <a:pt x="66376" y="11430"/>
                </a:lnTo>
                <a:lnTo>
                  <a:pt x="66376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03395" y="353440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29"/>
                </a:moveTo>
                <a:lnTo>
                  <a:pt x="66377" y="11429"/>
                </a:lnTo>
                <a:lnTo>
                  <a:pt x="66377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5748" y="3274059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47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3395" y="326262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30"/>
                </a:moveTo>
                <a:lnTo>
                  <a:pt x="66377" y="11430"/>
                </a:lnTo>
                <a:lnTo>
                  <a:pt x="66377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569863" y="390270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30"/>
                </a:moveTo>
                <a:lnTo>
                  <a:pt x="66376" y="11430"/>
                </a:lnTo>
                <a:lnTo>
                  <a:pt x="66376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23887" y="3642359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47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69863" y="363092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30"/>
                </a:moveTo>
                <a:lnTo>
                  <a:pt x="66376" y="11430"/>
                </a:lnTo>
                <a:lnTo>
                  <a:pt x="66376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03395" y="390270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30"/>
                </a:moveTo>
                <a:lnTo>
                  <a:pt x="66377" y="11430"/>
                </a:lnTo>
                <a:lnTo>
                  <a:pt x="66377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15748" y="3642359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47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03395" y="363092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30"/>
                </a:moveTo>
                <a:lnTo>
                  <a:pt x="66377" y="11430"/>
                </a:lnTo>
                <a:lnTo>
                  <a:pt x="66377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569863" y="427100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30"/>
                </a:moveTo>
                <a:lnTo>
                  <a:pt x="66376" y="11430"/>
                </a:lnTo>
                <a:lnTo>
                  <a:pt x="66376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23887" y="4010659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47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569863" y="399922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30"/>
                </a:moveTo>
                <a:lnTo>
                  <a:pt x="66376" y="11430"/>
                </a:lnTo>
                <a:lnTo>
                  <a:pt x="66376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3395" y="427100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30"/>
                </a:moveTo>
                <a:lnTo>
                  <a:pt x="66377" y="11430"/>
                </a:lnTo>
                <a:lnTo>
                  <a:pt x="66377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5748" y="4010659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47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3395" y="399922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30"/>
                </a:moveTo>
                <a:lnTo>
                  <a:pt x="66377" y="11430"/>
                </a:lnTo>
                <a:lnTo>
                  <a:pt x="66377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69863" y="462660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30"/>
                </a:moveTo>
                <a:lnTo>
                  <a:pt x="66376" y="11430"/>
                </a:lnTo>
                <a:lnTo>
                  <a:pt x="66376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623887" y="4366259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47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569863" y="435482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30"/>
                </a:moveTo>
                <a:lnTo>
                  <a:pt x="66376" y="11430"/>
                </a:lnTo>
                <a:lnTo>
                  <a:pt x="66376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03395" y="462660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30"/>
                </a:moveTo>
                <a:lnTo>
                  <a:pt x="66377" y="11430"/>
                </a:lnTo>
                <a:lnTo>
                  <a:pt x="66377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15748" y="4366259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47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03395" y="435482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30"/>
                </a:moveTo>
                <a:lnTo>
                  <a:pt x="66377" y="11430"/>
                </a:lnTo>
                <a:lnTo>
                  <a:pt x="66377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569863" y="499490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30"/>
                </a:moveTo>
                <a:lnTo>
                  <a:pt x="66376" y="11430"/>
                </a:lnTo>
                <a:lnTo>
                  <a:pt x="66376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623887" y="4734559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47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569863" y="472312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30"/>
                </a:moveTo>
                <a:lnTo>
                  <a:pt x="66376" y="11430"/>
                </a:lnTo>
                <a:lnTo>
                  <a:pt x="66376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03395" y="499490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30"/>
                </a:moveTo>
                <a:lnTo>
                  <a:pt x="66377" y="11430"/>
                </a:lnTo>
                <a:lnTo>
                  <a:pt x="66377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15748" y="4734559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47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03395" y="472312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30"/>
                </a:moveTo>
                <a:lnTo>
                  <a:pt x="66377" y="11430"/>
                </a:lnTo>
                <a:lnTo>
                  <a:pt x="66377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569863" y="536320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29"/>
                </a:moveTo>
                <a:lnTo>
                  <a:pt x="66376" y="11429"/>
                </a:lnTo>
                <a:lnTo>
                  <a:pt x="66376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623887" y="5102859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47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569863" y="509142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30"/>
                </a:moveTo>
                <a:lnTo>
                  <a:pt x="66376" y="11430"/>
                </a:lnTo>
                <a:lnTo>
                  <a:pt x="66376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03395" y="536320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29"/>
                </a:moveTo>
                <a:lnTo>
                  <a:pt x="66377" y="11429"/>
                </a:lnTo>
                <a:lnTo>
                  <a:pt x="66377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15748" y="5102859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50"/>
                </a:lnTo>
              </a:path>
            </a:pathLst>
          </a:custGeom>
          <a:ln w="247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03395" y="509142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30"/>
                </a:moveTo>
                <a:lnTo>
                  <a:pt x="66377" y="11430"/>
                </a:lnTo>
                <a:lnTo>
                  <a:pt x="66377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569863" y="573150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29"/>
                </a:moveTo>
                <a:lnTo>
                  <a:pt x="66376" y="11429"/>
                </a:lnTo>
                <a:lnTo>
                  <a:pt x="66376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23887" y="5471159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49"/>
                </a:lnTo>
              </a:path>
            </a:pathLst>
          </a:custGeom>
          <a:ln w="247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569863" y="545972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30"/>
                </a:moveTo>
                <a:lnTo>
                  <a:pt x="66376" y="11430"/>
                </a:lnTo>
                <a:lnTo>
                  <a:pt x="66376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03395" y="573150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29"/>
                </a:moveTo>
                <a:lnTo>
                  <a:pt x="66377" y="11429"/>
                </a:lnTo>
                <a:lnTo>
                  <a:pt x="66377" y="0"/>
                </a:lnTo>
                <a:lnTo>
                  <a:pt x="0" y="0"/>
                </a:lnTo>
                <a:lnTo>
                  <a:pt x="0" y="114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15748" y="5471159"/>
            <a:ext cx="0" cy="260350"/>
          </a:xfrm>
          <a:custGeom>
            <a:avLst/>
            <a:gdLst/>
            <a:ahLst/>
            <a:cxnLst/>
            <a:rect l="l" t="t" r="r" b="b"/>
            <a:pathLst>
              <a:path h="260350">
                <a:moveTo>
                  <a:pt x="0" y="0"/>
                </a:moveTo>
                <a:lnTo>
                  <a:pt x="0" y="260349"/>
                </a:lnTo>
              </a:path>
            </a:pathLst>
          </a:custGeom>
          <a:ln w="247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03395" y="5459729"/>
            <a:ext cx="66675" cy="11430"/>
          </a:xfrm>
          <a:custGeom>
            <a:avLst/>
            <a:gdLst/>
            <a:ahLst/>
            <a:cxnLst/>
            <a:rect l="l" t="t" r="r" b="b"/>
            <a:pathLst>
              <a:path w="66675" h="11429">
                <a:moveTo>
                  <a:pt x="0" y="11430"/>
                </a:moveTo>
                <a:lnTo>
                  <a:pt x="66377" y="11430"/>
                </a:lnTo>
                <a:lnTo>
                  <a:pt x="66377" y="0"/>
                </a:lnTo>
                <a:lnTo>
                  <a:pt x="0" y="0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858363" y="2081268"/>
            <a:ext cx="2721610" cy="3680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0"/>
              </a:lnSpc>
              <a:spcBef>
                <a:spcPts val="100"/>
              </a:spcBef>
            </a:pPr>
            <a:r>
              <a:rPr sz="2400" spc="-15" dirty="0">
                <a:latin typeface="Cambria Math"/>
                <a:cs typeface="Cambria Math"/>
              </a:rPr>
              <a:t>1,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35" dirty="0">
                <a:latin typeface="Cambria Math"/>
                <a:cs typeface="Cambria Math"/>
              </a:rPr>
              <a:t>0,</a:t>
            </a:r>
            <a:r>
              <a:rPr sz="2400" spc="-235" dirty="0">
                <a:latin typeface="Cambria Math"/>
                <a:cs typeface="Cambria Math"/>
              </a:rPr>
              <a:t> </a:t>
            </a:r>
            <a:r>
              <a:rPr sz="2400" spc="3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40"/>
              </a:lnSpc>
            </a:pP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1,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35" dirty="0">
                <a:latin typeface="Cambria Math"/>
                <a:cs typeface="Cambria Math"/>
              </a:rPr>
              <a:t>0,</a:t>
            </a:r>
            <a:r>
              <a:rPr sz="2400" spc="-235" dirty="0">
                <a:latin typeface="Cambria Math"/>
                <a:cs typeface="Cambria Math"/>
              </a:rPr>
              <a:t> </a:t>
            </a:r>
            <a:r>
              <a:rPr sz="2400" spc="3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35" dirty="0">
                <a:latin typeface="Cambria Math"/>
                <a:cs typeface="Cambria Math"/>
              </a:rPr>
              <a:t>1,</a:t>
            </a:r>
            <a:r>
              <a:rPr sz="2400" spc="-235" dirty="0">
                <a:latin typeface="Cambria Math"/>
                <a:cs typeface="Cambria Math"/>
              </a:rPr>
              <a:t> </a:t>
            </a:r>
            <a:r>
              <a:rPr sz="2400" spc="3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35" dirty="0">
                <a:latin typeface="Cambria Math"/>
                <a:cs typeface="Cambria Math"/>
              </a:rPr>
              <a:t>0,</a:t>
            </a:r>
            <a:r>
              <a:rPr sz="2400" spc="-235" dirty="0">
                <a:latin typeface="Cambria Math"/>
                <a:cs typeface="Cambria Math"/>
              </a:rPr>
              <a:t> </a:t>
            </a:r>
            <a:r>
              <a:rPr sz="2400" spc="35" dirty="0">
                <a:latin typeface="Cambria Math"/>
                <a:cs typeface="Cambria Math"/>
              </a:rPr>
              <a:t>1,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35" dirty="0">
                <a:latin typeface="Cambria Math"/>
                <a:cs typeface="Cambria Math"/>
              </a:rPr>
              <a:t>0,</a:t>
            </a:r>
            <a:r>
              <a:rPr sz="2400" spc="-235" dirty="0">
                <a:latin typeface="Cambria Math"/>
                <a:cs typeface="Cambria Math"/>
              </a:rPr>
              <a:t> </a:t>
            </a:r>
            <a:r>
              <a:rPr sz="2400" spc="3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1,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40"/>
              </a:lnSpc>
              <a:spcBef>
                <a:spcPts val="20"/>
              </a:spcBef>
            </a:pP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35" dirty="0">
                <a:latin typeface="Cambria Math"/>
                <a:cs typeface="Cambria Math"/>
              </a:rPr>
              <a:t>0,</a:t>
            </a:r>
            <a:r>
              <a:rPr sz="2400" spc="-235" dirty="0">
                <a:latin typeface="Cambria Math"/>
                <a:cs typeface="Cambria Math"/>
              </a:rPr>
              <a:t> </a:t>
            </a:r>
            <a:r>
              <a:rPr sz="2400" spc="3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1,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ts val="2840"/>
              </a:lnSpc>
            </a:pP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35" dirty="0">
                <a:latin typeface="Cambria Math"/>
                <a:cs typeface="Cambria Math"/>
              </a:rPr>
              <a:t>0,</a:t>
            </a:r>
            <a:r>
              <a:rPr sz="2400" spc="-235" dirty="0">
                <a:latin typeface="Cambria Math"/>
                <a:cs typeface="Cambria Math"/>
              </a:rPr>
              <a:t> </a:t>
            </a:r>
            <a:r>
              <a:rPr sz="2400" spc="3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1,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35" dirty="0">
                <a:latin typeface="Cambria Math"/>
                <a:cs typeface="Cambria Math"/>
              </a:rPr>
              <a:t>0,</a:t>
            </a:r>
            <a:r>
              <a:rPr sz="2400" spc="-235" dirty="0">
                <a:latin typeface="Cambria Math"/>
                <a:cs typeface="Cambria Math"/>
              </a:rPr>
              <a:t> </a:t>
            </a:r>
            <a:r>
              <a:rPr sz="2400" spc="3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1,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35" dirty="0">
                <a:latin typeface="Cambria Math"/>
                <a:cs typeface="Cambria Math"/>
              </a:rPr>
              <a:t>0,</a:t>
            </a:r>
            <a:r>
              <a:rPr sz="2400" spc="-235" dirty="0">
                <a:latin typeface="Cambria Math"/>
                <a:cs typeface="Cambria Math"/>
              </a:rPr>
              <a:t> </a:t>
            </a:r>
            <a:r>
              <a:rPr sz="2400" spc="3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1,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0</a:t>
            </a:r>
            <a:endParaRPr sz="24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35" dirty="0">
                <a:latin typeface="Cambria Math"/>
                <a:cs typeface="Cambria Math"/>
              </a:rPr>
              <a:t>0,</a:t>
            </a:r>
            <a:r>
              <a:rPr sz="2400" spc="-235" dirty="0">
                <a:latin typeface="Cambria Math"/>
                <a:cs typeface="Cambria Math"/>
              </a:rPr>
              <a:t> </a:t>
            </a:r>
            <a:r>
              <a:rPr sz="2400" spc="3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40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-15" dirty="0">
                <a:latin typeface="Cambria Math"/>
                <a:cs typeface="Cambria Math"/>
              </a:rPr>
              <a:t>0,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784422" y="2274368"/>
            <a:ext cx="376555" cy="76200"/>
          </a:xfrm>
          <a:custGeom>
            <a:avLst/>
            <a:gdLst/>
            <a:ahLst/>
            <a:cxnLst/>
            <a:rect l="l" t="t" r="r" b="b"/>
            <a:pathLst>
              <a:path w="376554" h="76200">
                <a:moveTo>
                  <a:pt x="349424" y="50794"/>
                </a:moveTo>
                <a:lnTo>
                  <a:pt x="300000" y="50794"/>
                </a:lnTo>
                <a:lnTo>
                  <a:pt x="300355" y="76192"/>
                </a:lnTo>
                <a:lnTo>
                  <a:pt x="349424" y="50794"/>
                </a:lnTo>
                <a:close/>
              </a:path>
              <a:path w="376554" h="76200">
                <a:moveTo>
                  <a:pt x="299290" y="0"/>
                </a:moveTo>
                <a:lnTo>
                  <a:pt x="299646" y="25397"/>
                </a:lnTo>
                <a:lnTo>
                  <a:pt x="0" y="29583"/>
                </a:lnTo>
                <a:lnTo>
                  <a:pt x="355" y="54980"/>
                </a:lnTo>
                <a:lnTo>
                  <a:pt x="300000" y="50794"/>
                </a:lnTo>
                <a:lnTo>
                  <a:pt x="349424" y="50794"/>
                </a:lnTo>
                <a:lnTo>
                  <a:pt x="376015" y="37031"/>
                </a:lnTo>
                <a:lnTo>
                  <a:pt x="29929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784422" y="2642668"/>
            <a:ext cx="376555" cy="76200"/>
          </a:xfrm>
          <a:custGeom>
            <a:avLst/>
            <a:gdLst/>
            <a:ahLst/>
            <a:cxnLst/>
            <a:rect l="l" t="t" r="r" b="b"/>
            <a:pathLst>
              <a:path w="376554" h="76200">
                <a:moveTo>
                  <a:pt x="349424" y="50794"/>
                </a:moveTo>
                <a:lnTo>
                  <a:pt x="300000" y="50794"/>
                </a:lnTo>
                <a:lnTo>
                  <a:pt x="300355" y="76192"/>
                </a:lnTo>
                <a:lnTo>
                  <a:pt x="349424" y="50794"/>
                </a:lnTo>
                <a:close/>
              </a:path>
              <a:path w="376554" h="76200">
                <a:moveTo>
                  <a:pt x="299290" y="0"/>
                </a:moveTo>
                <a:lnTo>
                  <a:pt x="299646" y="25397"/>
                </a:lnTo>
                <a:lnTo>
                  <a:pt x="0" y="29583"/>
                </a:lnTo>
                <a:lnTo>
                  <a:pt x="355" y="54980"/>
                </a:lnTo>
                <a:lnTo>
                  <a:pt x="300000" y="50794"/>
                </a:lnTo>
                <a:lnTo>
                  <a:pt x="349424" y="50794"/>
                </a:lnTo>
                <a:lnTo>
                  <a:pt x="376015" y="37031"/>
                </a:lnTo>
                <a:lnTo>
                  <a:pt x="29929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784422" y="3023668"/>
            <a:ext cx="376555" cy="76200"/>
          </a:xfrm>
          <a:custGeom>
            <a:avLst/>
            <a:gdLst/>
            <a:ahLst/>
            <a:cxnLst/>
            <a:rect l="l" t="t" r="r" b="b"/>
            <a:pathLst>
              <a:path w="376554" h="76200">
                <a:moveTo>
                  <a:pt x="349424" y="50794"/>
                </a:moveTo>
                <a:lnTo>
                  <a:pt x="300000" y="50794"/>
                </a:lnTo>
                <a:lnTo>
                  <a:pt x="300355" y="76192"/>
                </a:lnTo>
                <a:lnTo>
                  <a:pt x="349424" y="50794"/>
                </a:lnTo>
                <a:close/>
              </a:path>
              <a:path w="376554" h="76200">
                <a:moveTo>
                  <a:pt x="299290" y="0"/>
                </a:moveTo>
                <a:lnTo>
                  <a:pt x="299646" y="25397"/>
                </a:lnTo>
                <a:lnTo>
                  <a:pt x="0" y="29583"/>
                </a:lnTo>
                <a:lnTo>
                  <a:pt x="355" y="54980"/>
                </a:lnTo>
                <a:lnTo>
                  <a:pt x="300000" y="50794"/>
                </a:lnTo>
                <a:lnTo>
                  <a:pt x="349424" y="50794"/>
                </a:lnTo>
                <a:lnTo>
                  <a:pt x="376015" y="37031"/>
                </a:lnTo>
                <a:lnTo>
                  <a:pt x="29929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784422" y="3366568"/>
            <a:ext cx="376555" cy="76200"/>
          </a:xfrm>
          <a:custGeom>
            <a:avLst/>
            <a:gdLst/>
            <a:ahLst/>
            <a:cxnLst/>
            <a:rect l="l" t="t" r="r" b="b"/>
            <a:pathLst>
              <a:path w="376554" h="76200">
                <a:moveTo>
                  <a:pt x="349424" y="50794"/>
                </a:moveTo>
                <a:lnTo>
                  <a:pt x="300000" y="50794"/>
                </a:lnTo>
                <a:lnTo>
                  <a:pt x="300355" y="76192"/>
                </a:lnTo>
                <a:lnTo>
                  <a:pt x="349424" y="50794"/>
                </a:lnTo>
                <a:close/>
              </a:path>
              <a:path w="376554" h="76200">
                <a:moveTo>
                  <a:pt x="299290" y="0"/>
                </a:moveTo>
                <a:lnTo>
                  <a:pt x="299646" y="25397"/>
                </a:lnTo>
                <a:lnTo>
                  <a:pt x="0" y="29583"/>
                </a:lnTo>
                <a:lnTo>
                  <a:pt x="355" y="54980"/>
                </a:lnTo>
                <a:lnTo>
                  <a:pt x="300000" y="50794"/>
                </a:lnTo>
                <a:lnTo>
                  <a:pt x="349424" y="50794"/>
                </a:lnTo>
                <a:lnTo>
                  <a:pt x="376015" y="37031"/>
                </a:lnTo>
                <a:lnTo>
                  <a:pt x="29929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784422" y="3734868"/>
            <a:ext cx="376555" cy="76200"/>
          </a:xfrm>
          <a:custGeom>
            <a:avLst/>
            <a:gdLst/>
            <a:ahLst/>
            <a:cxnLst/>
            <a:rect l="l" t="t" r="r" b="b"/>
            <a:pathLst>
              <a:path w="376554" h="76200">
                <a:moveTo>
                  <a:pt x="349424" y="50794"/>
                </a:moveTo>
                <a:lnTo>
                  <a:pt x="300000" y="50794"/>
                </a:lnTo>
                <a:lnTo>
                  <a:pt x="300355" y="76192"/>
                </a:lnTo>
                <a:lnTo>
                  <a:pt x="349424" y="50794"/>
                </a:lnTo>
                <a:close/>
              </a:path>
              <a:path w="376554" h="76200">
                <a:moveTo>
                  <a:pt x="299290" y="0"/>
                </a:moveTo>
                <a:lnTo>
                  <a:pt x="299646" y="25397"/>
                </a:lnTo>
                <a:lnTo>
                  <a:pt x="0" y="29583"/>
                </a:lnTo>
                <a:lnTo>
                  <a:pt x="355" y="54980"/>
                </a:lnTo>
                <a:lnTo>
                  <a:pt x="300000" y="50794"/>
                </a:lnTo>
                <a:lnTo>
                  <a:pt x="349424" y="50794"/>
                </a:lnTo>
                <a:lnTo>
                  <a:pt x="376015" y="37031"/>
                </a:lnTo>
                <a:lnTo>
                  <a:pt x="29929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784422" y="4103168"/>
            <a:ext cx="376555" cy="76200"/>
          </a:xfrm>
          <a:custGeom>
            <a:avLst/>
            <a:gdLst/>
            <a:ahLst/>
            <a:cxnLst/>
            <a:rect l="l" t="t" r="r" b="b"/>
            <a:pathLst>
              <a:path w="376554" h="76200">
                <a:moveTo>
                  <a:pt x="349424" y="50794"/>
                </a:moveTo>
                <a:lnTo>
                  <a:pt x="300000" y="50794"/>
                </a:lnTo>
                <a:lnTo>
                  <a:pt x="300355" y="76192"/>
                </a:lnTo>
                <a:lnTo>
                  <a:pt x="349424" y="50794"/>
                </a:lnTo>
                <a:close/>
              </a:path>
              <a:path w="376554" h="76200">
                <a:moveTo>
                  <a:pt x="299290" y="0"/>
                </a:moveTo>
                <a:lnTo>
                  <a:pt x="299646" y="25397"/>
                </a:lnTo>
                <a:lnTo>
                  <a:pt x="0" y="29583"/>
                </a:lnTo>
                <a:lnTo>
                  <a:pt x="355" y="54980"/>
                </a:lnTo>
                <a:lnTo>
                  <a:pt x="300000" y="50794"/>
                </a:lnTo>
                <a:lnTo>
                  <a:pt x="349424" y="50794"/>
                </a:lnTo>
                <a:lnTo>
                  <a:pt x="376015" y="37031"/>
                </a:lnTo>
                <a:lnTo>
                  <a:pt x="29929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84422" y="4484168"/>
            <a:ext cx="376555" cy="76200"/>
          </a:xfrm>
          <a:custGeom>
            <a:avLst/>
            <a:gdLst/>
            <a:ahLst/>
            <a:cxnLst/>
            <a:rect l="l" t="t" r="r" b="b"/>
            <a:pathLst>
              <a:path w="376554" h="76200">
                <a:moveTo>
                  <a:pt x="349424" y="50794"/>
                </a:moveTo>
                <a:lnTo>
                  <a:pt x="300000" y="50794"/>
                </a:lnTo>
                <a:lnTo>
                  <a:pt x="300355" y="76192"/>
                </a:lnTo>
                <a:lnTo>
                  <a:pt x="349424" y="50794"/>
                </a:lnTo>
                <a:close/>
              </a:path>
              <a:path w="376554" h="76200">
                <a:moveTo>
                  <a:pt x="299290" y="0"/>
                </a:moveTo>
                <a:lnTo>
                  <a:pt x="299646" y="25397"/>
                </a:lnTo>
                <a:lnTo>
                  <a:pt x="0" y="29583"/>
                </a:lnTo>
                <a:lnTo>
                  <a:pt x="355" y="54980"/>
                </a:lnTo>
                <a:lnTo>
                  <a:pt x="300000" y="50794"/>
                </a:lnTo>
                <a:lnTo>
                  <a:pt x="349424" y="50794"/>
                </a:lnTo>
                <a:lnTo>
                  <a:pt x="376015" y="37031"/>
                </a:lnTo>
                <a:lnTo>
                  <a:pt x="29929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784422" y="4814368"/>
            <a:ext cx="376555" cy="76200"/>
          </a:xfrm>
          <a:custGeom>
            <a:avLst/>
            <a:gdLst/>
            <a:ahLst/>
            <a:cxnLst/>
            <a:rect l="l" t="t" r="r" b="b"/>
            <a:pathLst>
              <a:path w="376554" h="76200">
                <a:moveTo>
                  <a:pt x="349424" y="50794"/>
                </a:moveTo>
                <a:lnTo>
                  <a:pt x="300000" y="50794"/>
                </a:lnTo>
                <a:lnTo>
                  <a:pt x="300355" y="76192"/>
                </a:lnTo>
                <a:lnTo>
                  <a:pt x="349424" y="50794"/>
                </a:lnTo>
                <a:close/>
              </a:path>
              <a:path w="376554" h="76200">
                <a:moveTo>
                  <a:pt x="299290" y="0"/>
                </a:moveTo>
                <a:lnTo>
                  <a:pt x="299646" y="25397"/>
                </a:lnTo>
                <a:lnTo>
                  <a:pt x="0" y="29583"/>
                </a:lnTo>
                <a:lnTo>
                  <a:pt x="355" y="54980"/>
                </a:lnTo>
                <a:lnTo>
                  <a:pt x="300000" y="50794"/>
                </a:lnTo>
                <a:lnTo>
                  <a:pt x="349424" y="50794"/>
                </a:lnTo>
                <a:lnTo>
                  <a:pt x="376015" y="37031"/>
                </a:lnTo>
                <a:lnTo>
                  <a:pt x="29929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784422" y="5157268"/>
            <a:ext cx="376555" cy="76200"/>
          </a:xfrm>
          <a:custGeom>
            <a:avLst/>
            <a:gdLst/>
            <a:ahLst/>
            <a:cxnLst/>
            <a:rect l="l" t="t" r="r" b="b"/>
            <a:pathLst>
              <a:path w="376554" h="76200">
                <a:moveTo>
                  <a:pt x="349424" y="50794"/>
                </a:moveTo>
                <a:lnTo>
                  <a:pt x="300000" y="50794"/>
                </a:lnTo>
                <a:lnTo>
                  <a:pt x="300355" y="76192"/>
                </a:lnTo>
                <a:lnTo>
                  <a:pt x="349424" y="50794"/>
                </a:lnTo>
                <a:close/>
              </a:path>
              <a:path w="376554" h="76200">
                <a:moveTo>
                  <a:pt x="299290" y="0"/>
                </a:moveTo>
                <a:lnTo>
                  <a:pt x="299646" y="25397"/>
                </a:lnTo>
                <a:lnTo>
                  <a:pt x="0" y="29583"/>
                </a:lnTo>
                <a:lnTo>
                  <a:pt x="355" y="54980"/>
                </a:lnTo>
                <a:lnTo>
                  <a:pt x="300000" y="50794"/>
                </a:lnTo>
                <a:lnTo>
                  <a:pt x="349424" y="50794"/>
                </a:lnTo>
                <a:lnTo>
                  <a:pt x="376015" y="37031"/>
                </a:lnTo>
                <a:lnTo>
                  <a:pt x="29929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784422" y="5550968"/>
            <a:ext cx="376555" cy="76200"/>
          </a:xfrm>
          <a:custGeom>
            <a:avLst/>
            <a:gdLst/>
            <a:ahLst/>
            <a:cxnLst/>
            <a:rect l="l" t="t" r="r" b="b"/>
            <a:pathLst>
              <a:path w="376554" h="76200">
                <a:moveTo>
                  <a:pt x="349424" y="50795"/>
                </a:moveTo>
                <a:lnTo>
                  <a:pt x="300000" y="50795"/>
                </a:lnTo>
                <a:lnTo>
                  <a:pt x="300355" y="76192"/>
                </a:lnTo>
                <a:lnTo>
                  <a:pt x="349424" y="50795"/>
                </a:lnTo>
                <a:close/>
              </a:path>
              <a:path w="376554" h="76200">
                <a:moveTo>
                  <a:pt x="299290" y="0"/>
                </a:moveTo>
                <a:lnTo>
                  <a:pt x="299646" y="25397"/>
                </a:lnTo>
                <a:lnTo>
                  <a:pt x="0" y="29583"/>
                </a:lnTo>
                <a:lnTo>
                  <a:pt x="355" y="54980"/>
                </a:lnTo>
                <a:lnTo>
                  <a:pt x="300000" y="50795"/>
                </a:lnTo>
                <a:lnTo>
                  <a:pt x="349424" y="50795"/>
                </a:lnTo>
                <a:lnTo>
                  <a:pt x="376015" y="37032"/>
                </a:lnTo>
                <a:lnTo>
                  <a:pt x="29929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5467558" y="3264654"/>
            <a:ext cx="971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50900" algn="l"/>
              </a:tabLst>
            </a:pPr>
            <a:r>
              <a:rPr sz="1800" spc="-4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1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	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916939" y="1511879"/>
            <a:ext cx="8049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>
                <a:latin typeface="Calibri"/>
                <a:cs typeface="Calibri"/>
              </a:rPr>
              <a:t>MNIST </a:t>
            </a:r>
            <a:r>
              <a:rPr sz="2800" spc="-20" dirty="0">
                <a:latin typeface="Calibri"/>
                <a:cs typeface="Calibri"/>
              </a:rPr>
              <a:t>digits generated </a:t>
            </a:r>
            <a:r>
              <a:rPr sz="2800" dirty="0">
                <a:latin typeface="Calibri"/>
                <a:cs typeface="Calibri"/>
              </a:rPr>
              <a:t>conditioned </a:t>
            </a:r>
            <a:r>
              <a:rPr sz="2800" spc="10" dirty="0">
                <a:latin typeface="Calibri"/>
                <a:cs typeface="Calibri"/>
              </a:rPr>
              <a:t>on </a:t>
            </a:r>
            <a:r>
              <a:rPr sz="2800" spc="-15" dirty="0">
                <a:latin typeface="Calibri"/>
                <a:cs typeface="Calibri"/>
              </a:rPr>
              <a:t>their class</a:t>
            </a:r>
            <a:r>
              <a:rPr sz="2800" spc="23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label.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5306" y="611854"/>
            <a:ext cx="39763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10" dirty="0"/>
              <a:t>Conditional</a:t>
            </a:r>
            <a:r>
              <a:rPr sz="4400" spc="-150" dirty="0"/>
              <a:t> </a:t>
            </a:r>
            <a:r>
              <a:rPr sz="4400" spc="10" dirty="0"/>
              <a:t>GANs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8" y="1795146"/>
            <a:ext cx="6800850" cy="30048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ct val="9030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Simple </a:t>
            </a:r>
            <a:r>
              <a:rPr sz="2800" spc="-15" dirty="0">
                <a:latin typeface="Calibri"/>
                <a:cs typeface="Calibri"/>
              </a:rPr>
              <a:t>modification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original </a:t>
            </a:r>
            <a:r>
              <a:rPr sz="2800" dirty="0">
                <a:latin typeface="Calibri"/>
                <a:cs typeface="Calibri"/>
              </a:rPr>
              <a:t>GAN  </a:t>
            </a:r>
            <a:r>
              <a:rPr sz="2800" spc="-10" dirty="0">
                <a:latin typeface="Calibri"/>
                <a:cs typeface="Calibri"/>
              </a:rPr>
              <a:t>framework </a:t>
            </a:r>
            <a:r>
              <a:rPr sz="2800" spc="-15" dirty="0">
                <a:latin typeface="Calibri"/>
                <a:cs typeface="Calibri"/>
              </a:rPr>
              <a:t>that </a:t>
            </a:r>
            <a:r>
              <a:rPr sz="2800" dirty="0">
                <a:latin typeface="Calibri"/>
                <a:cs typeface="Calibri"/>
              </a:rPr>
              <a:t>conditions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model </a:t>
            </a:r>
            <a:r>
              <a:rPr sz="2800" spc="10" dirty="0">
                <a:latin typeface="Calibri"/>
                <a:cs typeface="Calibri"/>
              </a:rPr>
              <a:t>on  </a:t>
            </a:r>
            <a:r>
              <a:rPr sz="2800" i="1" spc="-40" dirty="0">
                <a:latin typeface="Calibri"/>
                <a:cs typeface="Calibri"/>
              </a:rPr>
              <a:t>additional </a:t>
            </a:r>
            <a:r>
              <a:rPr sz="2800" i="1" spc="-25" dirty="0">
                <a:latin typeface="Calibri"/>
                <a:cs typeface="Calibri"/>
              </a:rPr>
              <a:t>information </a:t>
            </a:r>
            <a:r>
              <a:rPr sz="2800" spc="-15" dirty="0">
                <a:latin typeface="Calibri"/>
                <a:cs typeface="Calibri"/>
              </a:rPr>
              <a:t>for </a:t>
            </a:r>
            <a:r>
              <a:rPr sz="2800" spc="-10" dirty="0">
                <a:latin typeface="Calibri"/>
                <a:cs typeface="Calibri"/>
              </a:rPr>
              <a:t>better </a:t>
            </a:r>
            <a:r>
              <a:rPr sz="2800" spc="-15" dirty="0">
                <a:latin typeface="Calibri"/>
                <a:cs typeface="Calibri"/>
              </a:rPr>
              <a:t>multi-modal  </a:t>
            </a:r>
            <a:r>
              <a:rPr sz="2800" spc="-10" dirty="0">
                <a:latin typeface="Calibri"/>
                <a:cs typeface="Calibri"/>
              </a:rPr>
              <a:t>learning.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4100">
              <a:latin typeface="Calibri"/>
              <a:cs typeface="Calibri"/>
            </a:endParaRPr>
          </a:p>
          <a:p>
            <a:pPr marL="241300" marR="73660" indent="-228600">
              <a:lnSpc>
                <a:spcPts val="3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10" dirty="0">
                <a:latin typeface="Calibri"/>
                <a:cs typeface="Calibri"/>
              </a:rPr>
              <a:t>Lends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40" dirty="0">
                <a:latin typeface="Calibri"/>
                <a:cs typeface="Calibri"/>
              </a:rPr>
              <a:t>many </a:t>
            </a:r>
            <a:r>
              <a:rPr sz="2800" spc="-25" dirty="0">
                <a:latin typeface="Calibri"/>
                <a:cs typeface="Calibri"/>
              </a:rPr>
              <a:t>practical </a:t>
            </a:r>
            <a:r>
              <a:rPr sz="2800" spc="-15" dirty="0">
                <a:latin typeface="Calibri"/>
                <a:cs typeface="Calibri"/>
              </a:rPr>
              <a:t>applications </a:t>
            </a:r>
            <a:r>
              <a:rPr sz="2800" spc="10" dirty="0">
                <a:latin typeface="Calibri"/>
                <a:cs typeface="Calibri"/>
              </a:rPr>
              <a:t>of </a:t>
            </a:r>
            <a:r>
              <a:rPr sz="2800" dirty="0">
                <a:latin typeface="Calibri"/>
                <a:cs typeface="Calibri"/>
              </a:rPr>
              <a:t>GANs  </a:t>
            </a:r>
            <a:r>
              <a:rPr sz="2800" spc="5" dirty="0">
                <a:latin typeface="Calibri"/>
                <a:cs typeface="Calibri"/>
              </a:rPr>
              <a:t>when </a:t>
            </a:r>
            <a:r>
              <a:rPr sz="2800" spc="-5" dirty="0">
                <a:latin typeface="Calibri"/>
                <a:cs typeface="Calibri"/>
              </a:rPr>
              <a:t>we </a:t>
            </a:r>
            <a:r>
              <a:rPr sz="2800" dirty="0">
                <a:latin typeface="Calibri"/>
                <a:cs typeface="Calibri"/>
              </a:rPr>
              <a:t>have </a:t>
            </a:r>
            <a:r>
              <a:rPr sz="2800" spc="-15" dirty="0">
                <a:latin typeface="Calibri"/>
                <a:cs typeface="Calibri"/>
              </a:rPr>
              <a:t>explicit </a:t>
            </a:r>
            <a:r>
              <a:rPr sz="2800" i="1" spc="-25" dirty="0">
                <a:latin typeface="Calibri"/>
                <a:cs typeface="Calibri"/>
              </a:rPr>
              <a:t>supervision</a:t>
            </a:r>
            <a:r>
              <a:rPr sz="2800" i="1" spc="11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available.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03040" y="6399847"/>
            <a:ext cx="72790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Mirza, </a:t>
            </a:r>
            <a:r>
              <a:rPr sz="1200" spc="-15" dirty="0">
                <a:solidFill>
                  <a:srgbClr val="898989"/>
                </a:solidFill>
                <a:latin typeface="Calibri"/>
                <a:cs typeface="Calibri"/>
              </a:rPr>
              <a:t>Mehdi,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and </a:t>
            </a:r>
            <a:r>
              <a:rPr sz="1200" spc="10" dirty="0">
                <a:solidFill>
                  <a:srgbClr val="898989"/>
                </a:solidFill>
                <a:latin typeface="Calibri"/>
                <a:cs typeface="Calibri"/>
              </a:rPr>
              <a:t>Simon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Osindero. 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“</a:t>
            </a:r>
            <a:r>
              <a:rPr sz="1200" b="1" spc="-25" dirty="0">
                <a:solidFill>
                  <a:srgbClr val="898989"/>
                </a:solidFill>
                <a:latin typeface="Calibri"/>
                <a:cs typeface="Calibri"/>
              </a:rPr>
              <a:t>Conditional </a:t>
            </a:r>
            <a:r>
              <a:rPr sz="1200" b="1" spc="-5" dirty="0">
                <a:solidFill>
                  <a:srgbClr val="898989"/>
                </a:solidFill>
                <a:latin typeface="Calibri"/>
                <a:cs typeface="Calibri"/>
              </a:rPr>
              <a:t>generative adversarial </a:t>
            </a:r>
            <a:r>
              <a:rPr sz="1200" b="1" spc="-30" dirty="0">
                <a:solidFill>
                  <a:srgbClr val="898989"/>
                </a:solidFill>
                <a:latin typeface="Calibri"/>
                <a:cs typeface="Calibri"/>
              </a:rPr>
              <a:t>nets</a:t>
            </a:r>
            <a:r>
              <a:rPr sz="1200" spc="-30" dirty="0">
                <a:solidFill>
                  <a:srgbClr val="898989"/>
                </a:solidFill>
                <a:latin typeface="Calibri"/>
                <a:cs typeface="Calibri"/>
              </a:rPr>
              <a:t>”.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arXiv </a:t>
            </a:r>
            <a:r>
              <a:rPr sz="1200" spc="-15" dirty="0">
                <a:solidFill>
                  <a:srgbClr val="898989"/>
                </a:solidFill>
                <a:latin typeface="Calibri"/>
                <a:cs typeface="Calibri"/>
              </a:rPr>
              <a:t>preprint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arXiv:1411.1784</a:t>
            </a:r>
            <a:r>
              <a:rPr sz="1200" spc="7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(2014).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10600" y="901700"/>
            <a:ext cx="2743200" cy="461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73879" y="5511419"/>
            <a:ext cx="96399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5" dirty="0">
                <a:solidFill>
                  <a:srgbClr val="3B3838"/>
                </a:solidFill>
                <a:latin typeface="Calibri"/>
                <a:cs typeface="Calibri"/>
              </a:rPr>
              <a:t>Image</a:t>
            </a:r>
            <a:r>
              <a:rPr sz="1200" spc="-6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3B3838"/>
                </a:solidFill>
                <a:latin typeface="Calibri"/>
                <a:cs typeface="Calibri"/>
              </a:rPr>
              <a:t>Credit:</a:t>
            </a:r>
            <a:r>
              <a:rPr sz="1200" spc="2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1200" spc="5" dirty="0">
                <a:solidFill>
                  <a:srgbClr val="3B3838"/>
                </a:solidFill>
                <a:latin typeface="Calibri"/>
                <a:cs typeface="Calibri"/>
              </a:rPr>
              <a:t>Figure</a:t>
            </a:r>
            <a:r>
              <a:rPr sz="1200" spc="-6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3838"/>
                </a:solidFill>
                <a:latin typeface="Calibri"/>
                <a:cs typeface="Calibri"/>
              </a:rPr>
              <a:t>2</a:t>
            </a:r>
            <a:r>
              <a:rPr sz="1200" spc="3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3B3838"/>
                </a:solidFill>
                <a:latin typeface="Calibri"/>
                <a:cs typeface="Calibri"/>
              </a:rPr>
              <a:t>in</a:t>
            </a:r>
            <a:r>
              <a:rPr sz="1200" spc="-10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B3838"/>
                </a:solidFill>
                <a:latin typeface="Calibri"/>
                <a:cs typeface="Calibri"/>
              </a:rPr>
              <a:t>Odena,</a:t>
            </a:r>
            <a:r>
              <a:rPr sz="1200" spc="4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3838"/>
                </a:solidFill>
                <a:latin typeface="Calibri"/>
                <a:cs typeface="Calibri"/>
              </a:rPr>
              <a:t>A.,</a:t>
            </a:r>
            <a:r>
              <a:rPr sz="1200" spc="3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3838"/>
                </a:solidFill>
                <a:latin typeface="Calibri"/>
                <a:cs typeface="Calibri"/>
              </a:rPr>
              <a:t>Olah,</a:t>
            </a:r>
            <a:r>
              <a:rPr sz="1200" spc="4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3B3838"/>
                </a:solidFill>
                <a:latin typeface="Calibri"/>
                <a:cs typeface="Calibri"/>
              </a:rPr>
              <a:t>C.</a:t>
            </a:r>
            <a:r>
              <a:rPr sz="1200" spc="3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B3838"/>
                </a:solidFill>
                <a:latin typeface="Calibri"/>
                <a:cs typeface="Calibri"/>
              </a:rPr>
              <a:t>and</a:t>
            </a:r>
            <a:r>
              <a:rPr sz="1200" spc="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3838"/>
                </a:solidFill>
                <a:latin typeface="Calibri"/>
                <a:cs typeface="Calibri"/>
              </a:rPr>
              <a:t>Shlens,</a:t>
            </a:r>
            <a:r>
              <a:rPr sz="1200" spc="-6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3838"/>
                </a:solidFill>
                <a:latin typeface="Calibri"/>
                <a:cs typeface="Calibri"/>
              </a:rPr>
              <a:t>J.,</a:t>
            </a:r>
            <a:r>
              <a:rPr sz="1200" spc="3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3B3838"/>
                </a:solidFill>
                <a:latin typeface="Calibri"/>
                <a:cs typeface="Calibri"/>
              </a:rPr>
              <a:t>2016.</a:t>
            </a:r>
            <a:r>
              <a:rPr sz="1200" spc="4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3B3838"/>
                </a:solidFill>
                <a:latin typeface="Calibri"/>
                <a:cs typeface="Calibri"/>
              </a:rPr>
              <a:t>Conditional</a:t>
            </a:r>
            <a:r>
              <a:rPr sz="1200" spc="17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1200" spc="20" dirty="0">
                <a:solidFill>
                  <a:srgbClr val="3B3838"/>
                </a:solidFill>
                <a:latin typeface="Calibri"/>
                <a:cs typeface="Calibri"/>
              </a:rPr>
              <a:t>image</a:t>
            </a:r>
            <a:r>
              <a:rPr sz="1200" spc="-6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B3838"/>
                </a:solidFill>
                <a:latin typeface="Calibri"/>
                <a:cs typeface="Calibri"/>
              </a:rPr>
              <a:t>synthesis</a:t>
            </a:r>
            <a:r>
              <a:rPr sz="1200" spc="-3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3B3838"/>
                </a:solidFill>
                <a:latin typeface="Calibri"/>
                <a:cs typeface="Calibri"/>
              </a:rPr>
              <a:t>with</a:t>
            </a:r>
            <a:r>
              <a:rPr sz="1200" spc="-9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3B3838"/>
                </a:solidFill>
                <a:latin typeface="Calibri"/>
                <a:cs typeface="Calibri"/>
              </a:rPr>
              <a:t>auxiliary</a:t>
            </a:r>
            <a:r>
              <a:rPr sz="1200" spc="-11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1200" spc="15" dirty="0">
                <a:solidFill>
                  <a:srgbClr val="3B3838"/>
                </a:solidFill>
                <a:latin typeface="Calibri"/>
                <a:cs typeface="Calibri"/>
              </a:rPr>
              <a:t>classifier</a:t>
            </a:r>
            <a:r>
              <a:rPr sz="1200" spc="-90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1200" spc="20" dirty="0">
                <a:solidFill>
                  <a:srgbClr val="3B3838"/>
                </a:solidFill>
                <a:latin typeface="Calibri"/>
                <a:cs typeface="Calibri"/>
              </a:rPr>
              <a:t>GANs.</a:t>
            </a:r>
            <a:r>
              <a:rPr sz="1200" spc="-6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1200" i="1" spc="-10" dirty="0">
                <a:solidFill>
                  <a:srgbClr val="3B3838"/>
                </a:solidFill>
                <a:latin typeface="Calibri"/>
                <a:cs typeface="Calibri"/>
              </a:rPr>
              <a:t>arXiv</a:t>
            </a:r>
            <a:r>
              <a:rPr sz="1200" i="1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1200" i="1" spc="-10" dirty="0">
                <a:solidFill>
                  <a:srgbClr val="3B3838"/>
                </a:solidFill>
                <a:latin typeface="Calibri"/>
                <a:cs typeface="Calibri"/>
              </a:rPr>
              <a:t>preprint</a:t>
            </a:r>
            <a:r>
              <a:rPr sz="1200" i="1" spc="-65" dirty="0">
                <a:solidFill>
                  <a:srgbClr val="3B3838"/>
                </a:solidFill>
                <a:latin typeface="Calibri"/>
                <a:cs typeface="Calibri"/>
              </a:rPr>
              <a:t> </a:t>
            </a:r>
            <a:r>
              <a:rPr sz="1200" i="1" spc="-15" dirty="0">
                <a:solidFill>
                  <a:srgbClr val="3B3838"/>
                </a:solidFill>
                <a:latin typeface="Calibri"/>
                <a:cs typeface="Calibri"/>
              </a:rPr>
              <a:t>arXiv:1610.09585</a:t>
            </a:r>
            <a:r>
              <a:rPr sz="1200" spc="-15" dirty="0">
                <a:solidFill>
                  <a:srgbClr val="3B3838"/>
                </a:solidFill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9694" y="213641"/>
            <a:ext cx="1464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Part</a:t>
            </a:r>
            <a:r>
              <a:rPr spc="-155" dirty="0"/>
              <a:t> 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51412" y="1222013"/>
            <a:ext cx="8636000" cy="4098558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b="1" spc="-10" dirty="0">
                <a:solidFill>
                  <a:srgbClr val="BDD7EE"/>
                </a:solidFill>
                <a:latin typeface="Calibri"/>
                <a:cs typeface="Calibri"/>
              </a:rPr>
              <a:t>Conditional</a:t>
            </a:r>
            <a:r>
              <a:rPr sz="3200" b="1" spc="85" dirty="0">
                <a:solidFill>
                  <a:srgbClr val="BDD7EE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BDD7EE"/>
                </a:solidFill>
                <a:latin typeface="Calibri"/>
                <a:cs typeface="Calibri"/>
              </a:rPr>
              <a:t>GANs</a:t>
            </a:r>
            <a:endParaRPr sz="32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b="1" spc="-15" dirty="0">
                <a:solidFill>
                  <a:srgbClr val="1F4E79"/>
                </a:solidFill>
                <a:latin typeface="Calibri"/>
                <a:cs typeface="Calibri"/>
              </a:rPr>
              <a:t>Applications</a:t>
            </a:r>
            <a:endParaRPr sz="3200" dirty="0">
              <a:latin typeface="Calibri"/>
              <a:cs typeface="Calibri"/>
            </a:endParaRPr>
          </a:p>
          <a:p>
            <a:pPr marL="927100" lvl="1" indent="-457834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800" spc="-15" dirty="0">
                <a:latin typeface="Calibri"/>
                <a:cs typeface="Calibri"/>
              </a:rPr>
              <a:t>Image-to-Image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40" dirty="0">
                <a:latin typeface="Calibri"/>
                <a:cs typeface="Calibri"/>
              </a:rPr>
              <a:t>Translation</a:t>
            </a:r>
            <a:endParaRPr sz="2800" dirty="0">
              <a:latin typeface="Calibri"/>
              <a:cs typeface="Calibri"/>
            </a:endParaRPr>
          </a:p>
          <a:p>
            <a:pPr marL="927100" lvl="1" indent="-457834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800" spc="-30" dirty="0">
                <a:latin typeface="Calibri"/>
                <a:cs typeface="Calibri"/>
              </a:rPr>
              <a:t>Text-to-Image</a:t>
            </a:r>
            <a:r>
              <a:rPr sz="2800" spc="-13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Synthesis</a:t>
            </a:r>
          </a:p>
          <a:p>
            <a:pPr marL="927100" lvl="1" indent="-457834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800" spc="-30" dirty="0">
                <a:latin typeface="Calibri"/>
                <a:cs typeface="Calibri"/>
              </a:rPr>
              <a:t>Face</a:t>
            </a:r>
            <a:r>
              <a:rPr sz="2800" spc="6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Aging</a:t>
            </a:r>
            <a:endParaRPr sz="28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b="1" spc="-20" dirty="0">
                <a:solidFill>
                  <a:srgbClr val="BDD7EE"/>
                </a:solidFill>
                <a:latin typeface="Calibri"/>
                <a:cs typeface="Calibri"/>
              </a:rPr>
              <a:t>Advanced </a:t>
            </a:r>
            <a:r>
              <a:rPr sz="3200" b="1" spc="-30" dirty="0">
                <a:solidFill>
                  <a:srgbClr val="BDD7EE"/>
                </a:solidFill>
                <a:latin typeface="Calibri"/>
                <a:cs typeface="Calibri"/>
              </a:rPr>
              <a:t>GAN</a:t>
            </a:r>
            <a:r>
              <a:rPr sz="3200" b="1" spc="135" dirty="0">
                <a:solidFill>
                  <a:srgbClr val="BDD7EE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BDD7EE"/>
                </a:solidFill>
                <a:latin typeface="Calibri"/>
                <a:cs typeface="Calibri"/>
              </a:rPr>
              <a:t>Extensions</a:t>
            </a:r>
            <a:endParaRPr sz="3200" dirty="0">
              <a:latin typeface="Calibri"/>
              <a:cs typeface="Calibri"/>
            </a:endParaRPr>
          </a:p>
          <a:p>
            <a:pPr marL="927100" lvl="1" indent="-457834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800" spc="5" dirty="0">
                <a:solidFill>
                  <a:srgbClr val="AFABAB"/>
                </a:solidFill>
                <a:latin typeface="Calibri"/>
                <a:cs typeface="Calibri"/>
              </a:rPr>
              <a:t>Coupled</a:t>
            </a:r>
            <a:r>
              <a:rPr sz="2800" spc="-10" dirty="0">
                <a:solidFill>
                  <a:srgbClr val="AFABAB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AFABAB"/>
                </a:solidFill>
                <a:latin typeface="Calibri"/>
                <a:cs typeface="Calibri"/>
              </a:rPr>
              <a:t>GAN</a:t>
            </a:r>
            <a:endParaRPr sz="28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b="1" spc="-10" dirty="0">
                <a:solidFill>
                  <a:srgbClr val="BDD7EE"/>
                </a:solidFill>
                <a:latin typeface="Calibri"/>
                <a:cs typeface="Calibri"/>
              </a:rPr>
              <a:t>Summary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0375" y="611854"/>
            <a:ext cx="61823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5" dirty="0"/>
              <a:t>Image-to-Image</a:t>
            </a:r>
            <a:r>
              <a:rPr sz="4400" spc="-245" dirty="0"/>
              <a:t> </a:t>
            </a:r>
            <a:r>
              <a:rPr sz="4400" spc="-35" dirty="0"/>
              <a:t>Translation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1091740" y="1797391"/>
            <a:ext cx="10003109" cy="36765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18510" y="5536691"/>
            <a:ext cx="21399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Figure </a:t>
            </a:r>
            <a:r>
              <a:rPr sz="1400" dirty="0">
                <a:latin typeface="Calibri"/>
                <a:cs typeface="Calibri"/>
              </a:rPr>
              <a:t>1 </a:t>
            </a:r>
            <a:r>
              <a:rPr sz="1400" spc="-15" dirty="0">
                <a:latin typeface="Calibri"/>
                <a:cs typeface="Calibri"/>
              </a:rPr>
              <a:t>in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original</a:t>
            </a:r>
            <a:r>
              <a:rPr sz="1400" spc="1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paper.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07539" y="6407139"/>
            <a:ext cx="937450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Isola, </a:t>
            </a:r>
            <a:r>
              <a:rPr sz="1200" spc="-75" dirty="0">
                <a:solidFill>
                  <a:srgbClr val="898989"/>
                </a:solidFill>
                <a:latin typeface="Calibri"/>
                <a:cs typeface="Calibri"/>
              </a:rPr>
              <a:t>P.,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Zhu, </a:t>
            </a: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J. </a:t>
            </a:r>
            <a:r>
              <a:rPr sz="1200" spc="-30" dirty="0">
                <a:solidFill>
                  <a:srgbClr val="898989"/>
                </a:solidFill>
                <a:latin typeface="Calibri"/>
                <a:cs typeface="Calibri"/>
              </a:rPr>
              <a:t>Y., </a:t>
            </a:r>
            <a:r>
              <a:rPr sz="1200" spc="-15" dirty="0">
                <a:solidFill>
                  <a:srgbClr val="898989"/>
                </a:solidFill>
                <a:latin typeface="Calibri"/>
                <a:cs typeface="Calibri"/>
              </a:rPr>
              <a:t>Zhou, </a:t>
            </a:r>
            <a:r>
              <a:rPr sz="1200" spc="-30" dirty="0">
                <a:solidFill>
                  <a:srgbClr val="898989"/>
                </a:solidFill>
                <a:latin typeface="Calibri"/>
                <a:cs typeface="Calibri"/>
              </a:rPr>
              <a:t>T.,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&amp; Efros, A. A. </a:t>
            </a: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“</a:t>
            </a:r>
            <a:r>
              <a:rPr sz="1200" b="1" spc="5" dirty="0">
                <a:solidFill>
                  <a:srgbClr val="898989"/>
                </a:solidFill>
                <a:latin typeface="Calibri"/>
                <a:cs typeface="Calibri"/>
              </a:rPr>
              <a:t>Image-to-image </a:t>
            </a:r>
            <a:r>
              <a:rPr sz="1200" b="1" spc="-15" dirty="0">
                <a:solidFill>
                  <a:srgbClr val="898989"/>
                </a:solidFill>
                <a:latin typeface="Calibri"/>
                <a:cs typeface="Calibri"/>
              </a:rPr>
              <a:t>translation </a:t>
            </a:r>
            <a:r>
              <a:rPr sz="1200" b="1" spc="-5" dirty="0">
                <a:solidFill>
                  <a:srgbClr val="898989"/>
                </a:solidFill>
                <a:latin typeface="Calibri"/>
                <a:cs typeface="Calibri"/>
              </a:rPr>
              <a:t>with </a:t>
            </a:r>
            <a:r>
              <a:rPr sz="1200" b="1" spc="-25" dirty="0">
                <a:solidFill>
                  <a:srgbClr val="898989"/>
                </a:solidFill>
                <a:latin typeface="Calibri"/>
                <a:cs typeface="Calibri"/>
              </a:rPr>
              <a:t>conditional </a:t>
            </a:r>
            <a:r>
              <a:rPr sz="1200" b="1" spc="-5" dirty="0">
                <a:solidFill>
                  <a:srgbClr val="898989"/>
                </a:solidFill>
                <a:latin typeface="Calibri"/>
                <a:cs typeface="Calibri"/>
              </a:rPr>
              <a:t>adversarial </a:t>
            </a:r>
            <a:r>
              <a:rPr sz="1200" b="1" spc="-25" dirty="0">
                <a:solidFill>
                  <a:srgbClr val="898989"/>
                </a:solidFill>
                <a:latin typeface="Calibri"/>
                <a:cs typeface="Calibri"/>
              </a:rPr>
              <a:t>networks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”.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arXiv </a:t>
            </a:r>
            <a:r>
              <a:rPr sz="1200" spc="-15" dirty="0">
                <a:solidFill>
                  <a:srgbClr val="898989"/>
                </a:solidFill>
                <a:latin typeface="Calibri"/>
                <a:cs typeface="Calibri"/>
              </a:rPr>
              <a:t>preprint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arXiv:1611.07004.</a:t>
            </a: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(2016).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1691" y="5762833"/>
            <a:ext cx="4216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sng" spc="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Link</a:t>
            </a:r>
            <a:r>
              <a:rPr sz="2000" u="sng" spc="-7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to</a:t>
            </a:r>
            <a:r>
              <a:rPr sz="20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an</a:t>
            </a:r>
            <a:r>
              <a:rPr sz="2000" u="sng" spc="-114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interactive</a:t>
            </a:r>
            <a:r>
              <a:rPr sz="2000" u="sng" spc="-16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demo</a:t>
            </a:r>
            <a:r>
              <a:rPr sz="2000" u="sng" spc="-114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of</a:t>
            </a:r>
            <a:r>
              <a:rPr sz="2000" u="sng" spc="-7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this</a:t>
            </a:r>
            <a:r>
              <a:rPr sz="2000" u="sng" spc="-1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paper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0375" y="611854"/>
            <a:ext cx="61823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5" dirty="0"/>
              <a:t>Image-to-Image</a:t>
            </a:r>
            <a:r>
              <a:rPr sz="4400" spc="-245" dirty="0"/>
              <a:t> </a:t>
            </a:r>
            <a:r>
              <a:rPr sz="4400" spc="-35" dirty="0"/>
              <a:t>Translation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5143"/>
            <a:ext cx="5612765" cy="22428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135382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Architecture:</a:t>
            </a:r>
            <a:r>
              <a:rPr sz="2800" spc="-110" dirty="0">
                <a:latin typeface="Calibri"/>
                <a:cs typeface="Calibri"/>
              </a:rPr>
              <a:t> </a:t>
            </a:r>
            <a:r>
              <a:rPr sz="2800" i="1" dirty="0">
                <a:latin typeface="Calibri"/>
                <a:cs typeface="Calibri"/>
              </a:rPr>
              <a:t>DCGAN</a:t>
            </a:r>
            <a:r>
              <a:rPr sz="2800" dirty="0">
                <a:latin typeface="Calibri"/>
                <a:cs typeface="Calibri"/>
              </a:rPr>
              <a:t>-based  </a:t>
            </a:r>
            <a:r>
              <a:rPr sz="2800" spc="-5" dirty="0">
                <a:latin typeface="Calibri"/>
                <a:cs typeface="Calibri"/>
              </a:rPr>
              <a:t>architecture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4150">
              <a:latin typeface="Calibri"/>
              <a:cs typeface="Calibri"/>
            </a:endParaRPr>
          </a:p>
          <a:p>
            <a:pPr marL="241300" marR="5080" indent="-228600">
              <a:lnSpc>
                <a:spcPts val="3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latin typeface="Calibri"/>
                <a:cs typeface="Calibri"/>
              </a:rPr>
              <a:t>Training </a:t>
            </a:r>
            <a:r>
              <a:rPr sz="2800" spc="-25" dirty="0">
                <a:latin typeface="Calibri"/>
                <a:cs typeface="Calibri"/>
              </a:rPr>
              <a:t>is </a:t>
            </a:r>
            <a:r>
              <a:rPr sz="2800" dirty="0">
                <a:latin typeface="Calibri"/>
                <a:cs typeface="Calibri"/>
              </a:rPr>
              <a:t>conditioned </a:t>
            </a:r>
            <a:r>
              <a:rPr sz="2800" spc="10" dirty="0">
                <a:latin typeface="Calibri"/>
                <a:cs typeface="Calibri"/>
              </a:rPr>
              <a:t>on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5" dirty="0">
                <a:latin typeface="Calibri"/>
                <a:cs typeface="Calibri"/>
              </a:rPr>
              <a:t>images  </a:t>
            </a:r>
            <a:r>
              <a:rPr sz="2800" spc="20" dirty="0">
                <a:latin typeface="Calibri"/>
                <a:cs typeface="Calibri"/>
              </a:rPr>
              <a:t>from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10" dirty="0">
                <a:latin typeface="Calibri"/>
                <a:cs typeface="Calibri"/>
              </a:rPr>
              <a:t>source</a:t>
            </a:r>
            <a:r>
              <a:rPr sz="2800" spc="-254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domain.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4601843"/>
            <a:ext cx="5763895" cy="16078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ct val="9030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Conditional </a:t>
            </a:r>
            <a:r>
              <a:rPr sz="2800" dirty="0">
                <a:latin typeface="Calibri"/>
                <a:cs typeface="Calibri"/>
              </a:rPr>
              <a:t>GANs </a:t>
            </a:r>
            <a:r>
              <a:rPr sz="2800" spc="10" dirty="0">
                <a:latin typeface="Calibri"/>
                <a:cs typeface="Calibri"/>
              </a:rPr>
              <a:t>provide </a:t>
            </a:r>
            <a:r>
              <a:rPr sz="2800" spc="-25" dirty="0">
                <a:latin typeface="Calibri"/>
                <a:cs typeface="Calibri"/>
              </a:rPr>
              <a:t>an </a:t>
            </a:r>
            <a:r>
              <a:rPr sz="2800" spc="-5" dirty="0">
                <a:latin typeface="Calibri"/>
                <a:cs typeface="Calibri"/>
              </a:rPr>
              <a:t>effective  </a:t>
            </a:r>
            <a:r>
              <a:rPr sz="2800" spc="-50" dirty="0">
                <a:latin typeface="Calibri"/>
                <a:cs typeface="Calibri"/>
              </a:rPr>
              <a:t>way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handle </a:t>
            </a:r>
            <a:r>
              <a:rPr sz="2800" spc="-40" dirty="0">
                <a:latin typeface="Calibri"/>
                <a:cs typeface="Calibri"/>
              </a:rPr>
              <a:t>many </a:t>
            </a:r>
            <a:r>
              <a:rPr sz="2800" spc="-5" dirty="0">
                <a:latin typeface="Calibri"/>
                <a:cs typeface="Calibri"/>
              </a:rPr>
              <a:t>complex </a:t>
            </a:r>
            <a:r>
              <a:rPr sz="2800" spc="-10" dirty="0">
                <a:latin typeface="Calibri"/>
                <a:cs typeface="Calibri"/>
              </a:rPr>
              <a:t>domains  </a:t>
            </a:r>
            <a:r>
              <a:rPr sz="2800" spc="-5" dirty="0">
                <a:latin typeface="Calibri"/>
                <a:cs typeface="Calibri"/>
              </a:rPr>
              <a:t>without </a:t>
            </a:r>
            <a:r>
              <a:rPr sz="2800" spc="5" dirty="0">
                <a:latin typeface="Calibri"/>
                <a:cs typeface="Calibri"/>
              </a:rPr>
              <a:t>worrying about </a:t>
            </a:r>
            <a:r>
              <a:rPr sz="2800" spc="-5" dirty="0">
                <a:latin typeface="Calibri"/>
                <a:cs typeface="Calibri"/>
              </a:rPr>
              <a:t>designing  </a:t>
            </a:r>
            <a:r>
              <a:rPr sz="2800" i="1" spc="-10" dirty="0">
                <a:latin typeface="Calibri"/>
                <a:cs typeface="Calibri"/>
              </a:rPr>
              <a:t>structured </a:t>
            </a:r>
            <a:r>
              <a:rPr sz="2800" i="1" spc="-20" dirty="0">
                <a:latin typeface="Calibri"/>
                <a:cs typeface="Calibri"/>
              </a:rPr>
              <a:t>loss </a:t>
            </a:r>
            <a:r>
              <a:rPr sz="2800" spc="5" dirty="0">
                <a:latin typeface="Calibri"/>
                <a:cs typeface="Calibri"/>
              </a:rPr>
              <a:t>functions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35" dirty="0">
                <a:latin typeface="Calibri"/>
                <a:cs typeface="Calibri"/>
              </a:rPr>
              <a:t>explicitly.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85549" y="1861207"/>
            <a:ext cx="4047296" cy="3614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118510" y="5572492"/>
            <a:ext cx="21399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Figure </a:t>
            </a:r>
            <a:r>
              <a:rPr sz="1400" dirty="0">
                <a:latin typeface="Calibri"/>
                <a:cs typeface="Calibri"/>
              </a:rPr>
              <a:t>2 </a:t>
            </a:r>
            <a:r>
              <a:rPr sz="1400" spc="-15" dirty="0">
                <a:latin typeface="Calibri"/>
                <a:cs typeface="Calibri"/>
              </a:rPr>
              <a:t>in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original</a:t>
            </a:r>
            <a:r>
              <a:rPr sz="1400" spc="1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paper.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7539" y="6407139"/>
            <a:ext cx="937450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Isola, </a:t>
            </a:r>
            <a:r>
              <a:rPr sz="1200" spc="-75" dirty="0">
                <a:solidFill>
                  <a:srgbClr val="898989"/>
                </a:solidFill>
                <a:latin typeface="Calibri"/>
                <a:cs typeface="Calibri"/>
              </a:rPr>
              <a:t>P.,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Zhu, </a:t>
            </a: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J. </a:t>
            </a:r>
            <a:r>
              <a:rPr sz="1200" spc="-30" dirty="0">
                <a:solidFill>
                  <a:srgbClr val="898989"/>
                </a:solidFill>
                <a:latin typeface="Calibri"/>
                <a:cs typeface="Calibri"/>
              </a:rPr>
              <a:t>Y., </a:t>
            </a:r>
            <a:r>
              <a:rPr sz="1200" spc="-15" dirty="0">
                <a:solidFill>
                  <a:srgbClr val="898989"/>
                </a:solidFill>
                <a:latin typeface="Calibri"/>
                <a:cs typeface="Calibri"/>
              </a:rPr>
              <a:t>Zhou, </a:t>
            </a:r>
            <a:r>
              <a:rPr sz="1200" spc="-30" dirty="0">
                <a:solidFill>
                  <a:srgbClr val="898989"/>
                </a:solidFill>
                <a:latin typeface="Calibri"/>
                <a:cs typeface="Calibri"/>
              </a:rPr>
              <a:t>T.,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&amp; Efros, A. A. </a:t>
            </a: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“</a:t>
            </a:r>
            <a:r>
              <a:rPr sz="1200" b="1" spc="5" dirty="0">
                <a:solidFill>
                  <a:srgbClr val="898989"/>
                </a:solidFill>
                <a:latin typeface="Calibri"/>
                <a:cs typeface="Calibri"/>
              </a:rPr>
              <a:t>Image-to-image </a:t>
            </a:r>
            <a:r>
              <a:rPr sz="1200" b="1" spc="-15" dirty="0">
                <a:solidFill>
                  <a:srgbClr val="898989"/>
                </a:solidFill>
                <a:latin typeface="Calibri"/>
                <a:cs typeface="Calibri"/>
              </a:rPr>
              <a:t>translation </a:t>
            </a:r>
            <a:r>
              <a:rPr sz="1200" b="1" spc="-5" dirty="0">
                <a:solidFill>
                  <a:srgbClr val="898989"/>
                </a:solidFill>
                <a:latin typeface="Calibri"/>
                <a:cs typeface="Calibri"/>
              </a:rPr>
              <a:t>with </a:t>
            </a:r>
            <a:r>
              <a:rPr sz="1200" b="1" spc="-25" dirty="0">
                <a:solidFill>
                  <a:srgbClr val="898989"/>
                </a:solidFill>
                <a:latin typeface="Calibri"/>
                <a:cs typeface="Calibri"/>
              </a:rPr>
              <a:t>conditional </a:t>
            </a:r>
            <a:r>
              <a:rPr sz="1200" b="1" spc="-5" dirty="0">
                <a:solidFill>
                  <a:srgbClr val="898989"/>
                </a:solidFill>
                <a:latin typeface="Calibri"/>
                <a:cs typeface="Calibri"/>
              </a:rPr>
              <a:t>adversarial </a:t>
            </a:r>
            <a:r>
              <a:rPr sz="1200" b="1" spc="-25" dirty="0">
                <a:solidFill>
                  <a:srgbClr val="898989"/>
                </a:solidFill>
                <a:latin typeface="Calibri"/>
                <a:cs typeface="Calibri"/>
              </a:rPr>
              <a:t>networks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”.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arXiv </a:t>
            </a:r>
            <a:r>
              <a:rPr sz="1200" spc="-15" dirty="0">
                <a:solidFill>
                  <a:srgbClr val="898989"/>
                </a:solidFill>
                <a:latin typeface="Calibri"/>
                <a:cs typeface="Calibri"/>
              </a:rPr>
              <a:t>preprint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arXiv:1611.07004.</a:t>
            </a: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(2016).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906" y="611854"/>
            <a:ext cx="53117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60" dirty="0"/>
              <a:t>Text-to-Image</a:t>
            </a:r>
            <a:r>
              <a:rPr sz="4400" spc="-25" dirty="0"/>
              <a:t> </a:t>
            </a:r>
            <a:r>
              <a:rPr sz="4400" spc="-10" dirty="0"/>
              <a:t>Synthesis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6565900" y="1485900"/>
            <a:ext cx="4787900" cy="4343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18510" y="5852884"/>
            <a:ext cx="21399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Figure </a:t>
            </a:r>
            <a:r>
              <a:rPr sz="1400" dirty="0">
                <a:latin typeface="Calibri"/>
                <a:cs typeface="Calibri"/>
              </a:rPr>
              <a:t>1 </a:t>
            </a:r>
            <a:r>
              <a:rPr sz="1400" spc="-15" dirty="0">
                <a:latin typeface="Calibri"/>
                <a:cs typeface="Calibri"/>
              </a:rPr>
              <a:t>in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original</a:t>
            </a:r>
            <a:r>
              <a:rPr sz="1400" spc="1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paper.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4240" y="6407139"/>
            <a:ext cx="7836534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Reed,</a:t>
            </a:r>
            <a:r>
              <a:rPr sz="1200" spc="-7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898989"/>
                </a:solidFill>
                <a:latin typeface="Calibri"/>
                <a:cs typeface="Calibri"/>
              </a:rPr>
              <a:t>S.,</a:t>
            </a:r>
            <a:r>
              <a:rPr sz="1200" spc="3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Akata,</a:t>
            </a:r>
            <a:r>
              <a:rPr sz="1200" spc="-7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898989"/>
                </a:solidFill>
                <a:latin typeface="Calibri"/>
                <a:cs typeface="Calibri"/>
              </a:rPr>
              <a:t>Z.,</a:t>
            </a:r>
            <a:r>
              <a:rPr sz="1200" spc="-7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Yan,</a:t>
            </a:r>
            <a:r>
              <a:rPr sz="1200" spc="3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X.,</a:t>
            </a:r>
            <a:r>
              <a:rPr sz="1200" spc="3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Logeswaran,</a:t>
            </a:r>
            <a:r>
              <a:rPr sz="1200" spc="-7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L.,</a:t>
            </a:r>
            <a:r>
              <a:rPr sz="1200" spc="-7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Schiele,</a:t>
            </a:r>
            <a:r>
              <a:rPr sz="1200" spc="-7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898989"/>
                </a:solidFill>
                <a:latin typeface="Calibri"/>
                <a:cs typeface="Calibri"/>
              </a:rPr>
              <a:t>B.,</a:t>
            </a:r>
            <a:r>
              <a:rPr sz="1200" spc="3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&amp;</a:t>
            </a:r>
            <a:r>
              <a:rPr sz="1200" spc="1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Lee,</a:t>
            </a:r>
            <a:r>
              <a:rPr sz="1200" spc="-7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H.</a:t>
            </a:r>
            <a:r>
              <a:rPr sz="1200" spc="13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“</a:t>
            </a:r>
            <a:r>
              <a:rPr sz="1200" b="1" spc="-5" dirty="0">
                <a:solidFill>
                  <a:srgbClr val="898989"/>
                </a:solidFill>
                <a:latin typeface="Calibri"/>
                <a:cs typeface="Calibri"/>
              </a:rPr>
              <a:t>Generative</a:t>
            </a:r>
            <a:r>
              <a:rPr sz="1200" b="1" spc="-7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898989"/>
                </a:solidFill>
                <a:latin typeface="Calibri"/>
                <a:cs typeface="Calibri"/>
              </a:rPr>
              <a:t>adversarial</a:t>
            </a:r>
            <a:r>
              <a:rPr sz="1200" b="1" spc="-6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b="1" spc="5" dirty="0">
                <a:solidFill>
                  <a:srgbClr val="898989"/>
                </a:solidFill>
                <a:latin typeface="Calibri"/>
                <a:cs typeface="Calibri"/>
              </a:rPr>
              <a:t>text</a:t>
            </a:r>
            <a:r>
              <a:rPr sz="1200" b="1" spc="1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898989"/>
                </a:solidFill>
                <a:latin typeface="Calibri"/>
                <a:cs typeface="Calibri"/>
              </a:rPr>
              <a:t>to</a:t>
            </a:r>
            <a:r>
              <a:rPr sz="1200" b="1" spc="-1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b="1" spc="10" dirty="0">
                <a:solidFill>
                  <a:srgbClr val="898989"/>
                </a:solidFill>
                <a:latin typeface="Calibri"/>
                <a:cs typeface="Calibri"/>
              </a:rPr>
              <a:t>image</a:t>
            </a:r>
            <a:r>
              <a:rPr sz="1200" b="1" spc="-7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b="1" spc="-15" dirty="0">
                <a:solidFill>
                  <a:srgbClr val="898989"/>
                </a:solidFill>
                <a:latin typeface="Calibri"/>
                <a:cs typeface="Calibri"/>
              </a:rPr>
              <a:t>synthesis</a:t>
            </a:r>
            <a:r>
              <a:rPr sz="1200" spc="-15" dirty="0">
                <a:solidFill>
                  <a:srgbClr val="898989"/>
                </a:solidFill>
                <a:latin typeface="Calibri"/>
                <a:cs typeface="Calibri"/>
              </a:rPr>
              <a:t>”.</a:t>
            </a:r>
            <a:r>
              <a:rPr sz="1200" spc="-7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898989"/>
                </a:solidFill>
                <a:latin typeface="Calibri"/>
                <a:cs typeface="Calibri"/>
              </a:rPr>
              <a:t>ICML</a:t>
            </a:r>
            <a:r>
              <a:rPr sz="1200" spc="2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(2016).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6489" y="1698307"/>
            <a:ext cx="4942205" cy="3830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203864"/>
                </a:solidFill>
                <a:latin typeface="Calibri"/>
                <a:cs typeface="Calibri"/>
              </a:rPr>
              <a:t>Motivation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00">
              <a:latin typeface="Calibri"/>
              <a:cs typeface="Calibri"/>
            </a:endParaRPr>
          </a:p>
          <a:p>
            <a:pPr marL="12700" marR="45085">
              <a:lnSpc>
                <a:spcPct val="101200"/>
              </a:lnSpc>
            </a:pPr>
            <a:r>
              <a:rPr sz="2800" spc="5" dirty="0">
                <a:latin typeface="Calibri"/>
                <a:cs typeface="Calibri"/>
              </a:rPr>
              <a:t>Given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15" dirty="0">
                <a:latin typeface="Calibri"/>
                <a:cs typeface="Calibri"/>
              </a:rPr>
              <a:t>text </a:t>
            </a:r>
            <a:r>
              <a:rPr sz="2800" dirty="0">
                <a:latin typeface="Calibri"/>
                <a:cs typeface="Calibri"/>
              </a:rPr>
              <a:t>description,</a:t>
            </a:r>
            <a:r>
              <a:rPr sz="2800" spc="-15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generate  </a:t>
            </a:r>
            <a:r>
              <a:rPr sz="2800" spc="-25" dirty="0">
                <a:latin typeface="Calibri"/>
                <a:cs typeface="Calibri"/>
              </a:rPr>
              <a:t>images </a:t>
            </a:r>
            <a:r>
              <a:rPr sz="2800" spc="-10" dirty="0">
                <a:latin typeface="Calibri"/>
                <a:cs typeface="Calibri"/>
              </a:rPr>
              <a:t>closely</a:t>
            </a:r>
            <a:r>
              <a:rPr sz="2800" spc="18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associated.</a:t>
            </a:r>
            <a:endParaRPr sz="2800">
              <a:latin typeface="Calibri"/>
              <a:cs typeface="Calibri"/>
            </a:endParaRPr>
          </a:p>
          <a:p>
            <a:pPr marL="12700" marR="5080">
              <a:lnSpc>
                <a:spcPct val="100200"/>
              </a:lnSpc>
              <a:spcBef>
                <a:spcPts val="3030"/>
              </a:spcBef>
            </a:pPr>
            <a:r>
              <a:rPr sz="2800" dirty="0">
                <a:latin typeface="Calibri"/>
                <a:cs typeface="Calibri"/>
              </a:rPr>
              <a:t>Uses a </a:t>
            </a:r>
            <a:r>
              <a:rPr sz="2800" spc="-5" dirty="0">
                <a:latin typeface="Calibri"/>
                <a:cs typeface="Calibri"/>
              </a:rPr>
              <a:t>conditional </a:t>
            </a:r>
            <a:r>
              <a:rPr sz="2800" dirty="0">
                <a:latin typeface="Calibri"/>
                <a:cs typeface="Calibri"/>
              </a:rPr>
              <a:t>GAN </a:t>
            </a:r>
            <a:r>
              <a:rPr sz="2800" spc="-25" dirty="0">
                <a:latin typeface="Calibri"/>
                <a:cs typeface="Calibri"/>
              </a:rPr>
              <a:t>with </a:t>
            </a:r>
            <a:r>
              <a:rPr sz="2800" spc="-5" dirty="0">
                <a:latin typeface="Calibri"/>
                <a:cs typeface="Calibri"/>
              </a:rPr>
              <a:t>the  </a:t>
            </a:r>
            <a:r>
              <a:rPr sz="2800" spc="-15" dirty="0">
                <a:latin typeface="Calibri"/>
                <a:cs typeface="Calibri"/>
              </a:rPr>
              <a:t>generator </a:t>
            </a:r>
            <a:r>
              <a:rPr sz="2800" spc="-10" dirty="0">
                <a:latin typeface="Calibri"/>
                <a:cs typeface="Calibri"/>
              </a:rPr>
              <a:t>and </a:t>
            </a:r>
            <a:r>
              <a:rPr sz="2800" spc="-15" dirty="0">
                <a:latin typeface="Calibri"/>
                <a:cs typeface="Calibri"/>
              </a:rPr>
              <a:t>discriminator </a:t>
            </a:r>
            <a:r>
              <a:rPr sz="2800" dirty="0">
                <a:latin typeface="Calibri"/>
                <a:cs typeface="Calibri"/>
              </a:rPr>
              <a:t>being  </a:t>
            </a:r>
            <a:r>
              <a:rPr sz="2800" spc="-5" dirty="0">
                <a:latin typeface="Calibri"/>
                <a:cs typeface="Calibri"/>
              </a:rPr>
              <a:t>condition </a:t>
            </a:r>
            <a:r>
              <a:rPr sz="2800" spc="10" dirty="0">
                <a:latin typeface="Calibri"/>
                <a:cs typeface="Calibri"/>
              </a:rPr>
              <a:t>on </a:t>
            </a:r>
            <a:r>
              <a:rPr sz="2800" spc="-5" dirty="0">
                <a:latin typeface="Calibri"/>
                <a:cs typeface="Calibri"/>
              </a:rPr>
              <a:t>“dense” </a:t>
            </a:r>
            <a:r>
              <a:rPr sz="2800" spc="-15" dirty="0">
                <a:latin typeface="Calibri"/>
                <a:cs typeface="Calibri"/>
              </a:rPr>
              <a:t>text  </a:t>
            </a:r>
            <a:r>
              <a:rPr sz="2800" dirty="0">
                <a:latin typeface="Calibri"/>
                <a:cs typeface="Calibri"/>
              </a:rPr>
              <a:t>embedding.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4906" y="611854"/>
            <a:ext cx="53117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60" dirty="0"/>
              <a:t>Text-to-Image</a:t>
            </a:r>
            <a:r>
              <a:rPr sz="4400" spc="-25" dirty="0"/>
              <a:t> </a:t>
            </a:r>
            <a:r>
              <a:rPr sz="4400" spc="-10" dirty="0"/>
              <a:t>Synthesis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1066800" y="1600200"/>
            <a:ext cx="10058400" cy="2755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889910" y="4376799"/>
            <a:ext cx="21399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Figure </a:t>
            </a:r>
            <a:r>
              <a:rPr sz="1400" dirty="0">
                <a:latin typeface="Calibri"/>
                <a:cs typeface="Calibri"/>
              </a:rPr>
              <a:t>2 </a:t>
            </a:r>
            <a:r>
              <a:rPr sz="1400" spc="-15" dirty="0">
                <a:latin typeface="Calibri"/>
                <a:cs typeface="Calibri"/>
              </a:rPr>
              <a:t>in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original</a:t>
            </a:r>
            <a:r>
              <a:rPr sz="1400" spc="1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paper.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44240" y="6407139"/>
            <a:ext cx="7836534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Reed,</a:t>
            </a:r>
            <a:r>
              <a:rPr sz="1200" spc="-7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898989"/>
                </a:solidFill>
                <a:latin typeface="Calibri"/>
                <a:cs typeface="Calibri"/>
              </a:rPr>
              <a:t>S.,</a:t>
            </a:r>
            <a:r>
              <a:rPr sz="1200" spc="3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Akata,</a:t>
            </a:r>
            <a:r>
              <a:rPr sz="1200" spc="-7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898989"/>
                </a:solidFill>
                <a:latin typeface="Calibri"/>
                <a:cs typeface="Calibri"/>
              </a:rPr>
              <a:t>Z.,</a:t>
            </a:r>
            <a:r>
              <a:rPr sz="1200" spc="-7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Yan,</a:t>
            </a:r>
            <a:r>
              <a:rPr sz="1200" spc="3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X.,</a:t>
            </a:r>
            <a:r>
              <a:rPr sz="1200" spc="3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Logeswaran,</a:t>
            </a:r>
            <a:r>
              <a:rPr sz="1200" spc="-7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L.,</a:t>
            </a:r>
            <a:r>
              <a:rPr sz="1200" spc="-7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Schiele,</a:t>
            </a:r>
            <a:r>
              <a:rPr sz="1200" spc="-7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10" dirty="0">
                <a:solidFill>
                  <a:srgbClr val="898989"/>
                </a:solidFill>
                <a:latin typeface="Calibri"/>
                <a:cs typeface="Calibri"/>
              </a:rPr>
              <a:t>B.,</a:t>
            </a:r>
            <a:r>
              <a:rPr sz="1200" spc="3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&amp;</a:t>
            </a:r>
            <a:r>
              <a:rPr sz="1200" spc="1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Lee,</a:t>
            </a:r>
            <a:r>
              <a:rPr sz="1200" spc="-7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H.</a:t>
            </a:r>
            <a:r>
              <a:rPr sz="1200" spc="13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“</a:t>
            </a:r>
            <a:r>
              <a:rPr sz="1200" b="1" spc="-5" dirty="0">
                <a:solidFill>
                  <a:srgbClr val="898989"/>
                </a:solidFill>
                <a:latin typeface="Calibri"/>
                <a:cs typeface="Calibri"/>
              </a:rPr>
              <a:t>Generative</a:t>
            </a:r>
            <a:r>
              <a:rPr sz="1200" b="1" spc="-7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898989"/>
                </a:solidFill>
                <a:latin typeface="Calibri"/>
                <a:cs typeface="Calibri"/>
              </a:rPr>
              <a:t>adversarial</a:t>
            </a:r>
            <a:r>
              <a:rPr sz="1200" b="1" spc="-6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b="1" spc="5" dirty="0">
                <a:solidFill>
                  <a:srgbClr val="898989"/>
                </a:solidFill>
                <a:latin typeface="Calibri"/>
                <a:cs typeface="Calibri"/>
              </a:rPr>
              <a:t>text</a:t>
            </a:r>
            <a:r>
              <a:rPr sz="1200" b="1" spc="1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898989"/>
                </a:solidFill>
                <a:latin typeface="Calibri"/>
                <a:cs typeface="Calibri"/>
              </a:rPr>
              <a:t>to</a:t>
            </a:r>
            <a:r>
              <a:rPr sz="1200" b="1" spc="-1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b="1" spc="10" dirty="0">
                <a:solidFill>
                  <a:srgbClr val="898989"/>
                </a:solidFill>
                <a:latin typeface="Calibri"/>
                <a:cs typeface="Calibri"/>
              </a:rPr>
              <a:t>image</a:t>
            </a:r>
            <a:r>
              <a:rPr sz="1200" b="1" spc="-7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b="1" spc="-15" dirty="0">
                <a:solidFill>
                  <a:srgbClr val="898989"/>
                </a:solidFill>
                <a:latin typeface="Calibri"/>
                <a:cs typeface="Calibri"/>
              </a:rPr>
              <a:t>synthesis</a:t>
            </a:r>
            <a:r>
              <a:rPr sz="1200" spc="-15" dirty="0">
                <a:solidFill>
                  <a:srgbClr val="898989"/>
                </a:solidFill>
                <a:latin typeface="Calibri"/>
                <a:cs typeface="Calibri"/>
              </a:rPr>
              <a:t>”.</a:t>
            </a:r>
            <a:r>
              <a:rPr sz="1200" spc="-7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898989"/>
                </a:solidFill>
                <a:latin typeface="Calibri"/>
                <a:cs typeface="Calibri"/>
              </a:rPr>
              <a:t>ICML</a:t>
            </a:r>
            <a:r>
              <a:rPr sz="1200" spc="2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(2016).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4941750"/>
            <a:ext cx="2743835" cy="7594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sz="2400" spc="5" dirty="0">
                <a:solidFill>
                  <a:srgbClr val="203864"/>
                </a:solidFill>
                <a:latin typeface="Calibri"/>
                <a:cs typeface="Calibri"/>
              </a:rPr>
              <a:t>Positive </a:t>
            </a:r>
            <a:r>
              <a:rPr sz="2400" spc="-5" dirty="0">
                <a:solidFill>
                  <a:srgbClr val="203864"/>
                </a:solidFill>
                <a:latin typeface="Calibri"/>
                <a:cs typeface="Calibri"/>
              </a:rPr>
              <a:t>Example:  </a:t>
            </a:r>
            <a:r>
              <a:rPr sz="2400" spc="-15" dirty="0">
                <a:latin typeface="Calibri"/>
                <a:cs typeface="Calibri"/>
              </a:rPr>
              <a:t>Real </a:t>
            </a:r>
            <a:r>
              <a:rPr sz="2400" spc="-20" dirty="0">
                <a:latin typeface="Calibri"/>
                <a:cs typeface="Calibri"/>
              </a:rPr>
              <a:t>Image, </a:t>
            </a:r>
            <a:r>
              <a:rPr sz="2400" spc="5" dirty="0">
                <a:latin typeface="Calibri"/>
                <a:cs typeface="Calibri"/>
              </a:rPr>
              <a:t>Right</a:t>
            </a:r>
            <a:r>
              <a:rPr sz="2400" spc="1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Text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2631" y="4941750"/>
            <a:ext cx="2934335" cy="11277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0"/>
              </a:spcBef>
            </a:pPr>
            <a:r>
              <a:rPr sz="2400" spc="-10" dirty="0">
                <a:solidFill>
                  <a:srgbClr val="203864"/>
                </a:solidFill>
                <a:latin typeface="Calibri"/>
                <a:cs typeface="Calibri"/>
              </a:rPr>
              <a:t>Negative </a:t>
            </a:r>
            <a:r>
              <a:rPr sz="2400" spc="-5" dirty="0">
                <a:solidFill>
                  <a:srgbClr val="203864"/>
                </a:solidFill>
                <a:latin typeface="Calibri"/>
                <a:cs typeface="Calibri"/>
              </a:rPr>
              <a:t>Examples:  </a:t>
            </a:r>
            <a:r>
              <a:rPr sz="2400" spc="-15" dirty="0">
                <a:latin typeface="Calibri"/>
                <a:cs typeface="Calibri"/>
              </a:rPr>
              <a:t>Real </a:t>
            </a:r>
            <a:r>
              <a:rPr sz="2400" spc="-20" dirty="0">
                <a:latin typeface="Calibri"/>
                <a:cs typeface="Calibri"/>
              </a:rPr>
              <a:t>Image, </a:t>
            </a:r>
            <a:r>
              <a:rPr sz="2400" spc="-25" dirty="0">
                <a:latin typeface="Calibri"/>
                <a:cs typeface="Calibri"/>
              </a:rPr>
              <a:t>Wrong </a:t>
            </a:r>
            <a:r>
              <a:rPr sz="2400" spc="-55" dirty="0">
                <a:latin typeface="Calibri"/>
                <a:cs typeface="Calibri"/>
              </a:rPr>
              <a:t>Text  </a:t>
            </a:r>
            <a:r>
              <a:rPr sz="2400" spc="-65" dirty="0">
                <a:latin typeface="Calibri"/>
                <a:cs typeface="Calibri"/>
              </a:rPr>
              <a:t>Fake </a:t>
            </a:r>
            <a:r>
              <a:rPr sz="2400" spc="-20" dirty="0">
                <a:latin typeface="Calibri"/>
                <a:cs typeface="Calibri"/>
              </a:rPr>
              <a:t>Image, </a:t>
            </a:r>
            <a:r>
              <a:rPr sz="2400" spc="5" dirty="0">
                <a:latin typeface="Calibri"/>
                <a:cs typeface="Calibri"/>
              </a:rPr>
              <a:t>Right</a:t>
            </a:r>
            <a:r>
              <a:rPr sz="2400" spc="130" dirty="0">
                <a:latin typeface="Calibri"/>
                <a:cs typeface="Calibri"/>
              </a:rPr>
              <a:t> </a:t>
            </a:r>
            <a:r>
              <a:rPr sz="2400" spc="-55" dirty="0">
                <a:latin typeface="Calibri"/>
                <a:cs typeface="Calibri"/>
              </a:rPr>
              <a:t>Text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9175" y="611854"/>
            <a:ext cx="761110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" dirty="0"/>
              <a:t>Face </a:t>
            </a:r>
            <a:r>
              <a:rPr sz="4400" spc="15" dirty="0"/>
              <a:t>Aging </a:t>
            </a:r>
            <a:r>
              <a:rPr sz="4400" dirty="0"/>
              <a:t>with </a:t>
            </a:r>
            <a:r>
              <a:rPr sz="4400" spc="10" dirty="0"/>
              <a:t>Conditional</a:t>
            </a:r>
            <a:r>
              <a:rPr sz="4400" spc="-315" dirty="0"/>
              <a:t> </a:t>
            </a:r>
            <a:r>
              <a:rPr sz="4400" spc="10" dirty="0"/>
              <a:t>GANs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838200" y="3302000"/>
            <a:ext cx="10515598" cy="2628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18510" y="5953188"/>
            <a:ext cx="21399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Figure </a:t>
            </a:r>
            <a:r>
              <a:rPr sz="1400" dirty="0">
                <a:latin typeface="Calibri"/>
                <a:cs typeface="Calibri"/>
              </a:rPr>
              <a:t>1 </a:t>
            </a:r>
            <a:r>
              <a:rPr sz="1400" spc="-15" dirty="0">
                <a:latin typeface="Calibri"/>
                <a:cs typeface="Calibri"/>
              </a:rPr>
              <a:t>in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original</a:t>
            </a:r>
            <a:r>
              <a:rPr sz="1400" spc="1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paper.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21839" y="6407139"/>
            <a:ext cx="925830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30" dirty="0">
                <a:solidFill>
                  <a:srgbClr val="898989"/>
                </a:solidFill>
                <a:latin typeface="Calibri"/>
                <a:cs typeface="Calibri"/>
              </a:rPr>
              <a:t>Antipov, </a:t>
            </a:r>
            <a:r>
              <a:rPr sz="1200" spc="10" dirty="0">
                <a:solidFill>
                  <a:srgbClr val="898989"/>
                </a:solidFill>
                <a:latin typeface="Calibri"/>
                <a:cs typeface="Calibri"/>
              </a:rPr>
              <a:t>G.,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Baccouche, </a:t>
            </a:r>
            <a:r>
              <a:rPr sz="1200" spc="-15" dirty="0">
                <a:solidFill>
                  <a:srgbClr val="898989"/>
                </a:solidFill>
                <a:latin typeface="Calibri"/>
                <a:cs typeface="Calibri"/>
              </a:rPr>
              <a:t>M.,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&amp; </a:t>
            </a:r>
            <a:r>
              <a:rPr sz="1200" spc="-20" dirty="0">
                <a:solidFill>
                  <a:srgbClr val="898989"/>
                </a:solidFill>
                <a:latin typeface="Calibri"/>
                <a:cs typeface="Calibri"/>
              </a:rPr>
              <a:t>Dugelay, </a:t>
            </a: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J.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L.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(2017). </a:t>
            </a: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“</a:t>
            </a:r>
            <a:r>
              <a:rPr sz="1200" b="1" spc="5" dirty="0">
                <a:solidFill>
                  <a:srgbClr val="898989"/>
                </a:solidFill>
                <a:latin typeface="Calibri"/>
                <a:cs typeface="Calibri"/>
              </a:rPr>
              <a:t>Face </a:t>
            </a:r>
            <a:r>
              <a:rPr sz="1200" b="1" spc="-10" dirty="0">
                <a:solidFill>
                  <a:srgbClr val="898989"/>
                </a:solidFill>
                <a:latin typeface="Calibri"/>
                <a:cs typeface="Calibri"/>
              </a:rPr>
              <a:t>Aging </a:t>
            </a:r>
            <a:r>
              <a:rPr sz="1200" b="1" spc="-5" dirty="0">
                <a:solidFill>
                  <a:srgbClr val="898989"/>
                </a:solidFill>
                <a:latin typeface="Calibri"/>
                <a:cs typeface="Calibri"/>
              </a:rPr>
              <a:t>With </a:t>
            </a:r>
            <a:r>
              <a:rPr sz="1200" b="1" spc="-25" dirty="0">
                <a:solidFill>
                  <a:srgbClr val="898989"/>
                </a:solidFill>
                <a:latin typeface="Calibri"/>
                <a:cs typeface="Calibri"/>
              </a:rPr>
              <a:t>Conditional </a:t>
            </a:r>
            <a:r>
              <a:rPr sz="1200" b="1" spc="-5" dirty="0">
                <a:solidFill>
                  <a:srgbClr val="898989"/>
                </a:solidFill>
                <a:latin typeface="Calibri"/>
                <a:cs typeface="Calibri"/>
              </a:rPr>
              <a:t>Generative </a:t>
            </a:r>
            <a:r>
              <a:rPr sz="1200" b="1" spc="-10" dirty="0">
                <a:solidFill>
                  <a:srgbClr val="898989"/>
                </a:solidFill>
                <a:latin typeface="Calibri"/>
                <a:cs typeface="Calibri"/>
              </a:rPr>
              <a:t>Adversarial </a:t>
            </a:r>
            <a:r>
              <a:rPr sz="1200" b="1" spc="-20" dirty="0">
                <a:solidFill>
                  <a:srgbClr val="898989"/>
                </a:solidFill>
                <a:latin typeface="Calibri"/>
                <a:cs typeface="Calibri"/>
              </a:rPr>
              <a:t>Networks</a:t>
            </a:r>
            <a:r>
              <a:rPr sz="1200" spc="-20" dirty="0">
                <a:solidFill>
                  <a:srgbClr val="898989"/>
                </a:solidFill>
                <a:latin typeface="Calibri"/>
                <a:cs typeface="Calibri"/>
              </a:rPr>
              <a:t>”.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arXiv </a:t>
            </a:r>
            <a:r>
              <a:rPr sz="1200" spc="-20" dirty="0">
                <a:solidFill>
                  <a:srgbClr val="898989"/>
                </a:solidFill>
                <a:latin typeface="Calibri"/>
                <a:cs typeface="Calibri"/>
              </a:rPr>
              <a:t>preprint</a:t>
            </a:r>
            <a:r>
              <a:rPr sz="1200" spc="-14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arXiv:1702.01983.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1698307"/>
            <a:ext cx="9791700" cy="18643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355600" marR="5080" indent="-342900">
              <a:lnSpc>
                <a:spcPct val="100699"/>
              </a:lnSpc>
              <a:spcBef>
                <a:spcPts val="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Differentiating </a:t>
            </a:r>
            <a:r>
              <a:rPr sz="2400" spc="-10" dirty="0">
                <a:latin typeface="Calibri"/>
                <a:cs typeface="Calibri"/>
              </a:rPr>
              <a:t>Feature: </a:t>
            </a:r>
            <a:r>
              <a:rPr sz="2400" spc="-20" dirty="0">
                <a:latin typeface="Calibri"/>
                <a:cs typeface="Calibri"/>
              </a:rPr>
              <a:t>Uses </a:t>
            </a:r>
            <a:r>
              <a:rPr sz="2400" spc="-30" dirty="0">
                <a:latin typeface="Calibri"/>
                <a:cs typeface="Calibri"/>
              </a:rPr>
              <a:t>an </a:t>
            </a:r>
            <a:r>
              <a:rPr sz="2400" i="1" spc="-15" dirty="0">
                <a:latin typeface="Calibri"/>
                <a:cs typeface="Calibri"/>
              </a:rPr>
              <a:t>Identity </a:t>
            </a:r>
            <a:r>
              <a:rPr sz="2400" i="1" spc="-20" dirty="0">
                <a:latin typeface="Calibri"/>
                <a:cs typeface="Calibri"/>
              </a:rPr>
              <a:t>Preservation </a:t>
            </a:r>
            <a:r>
              <a:rPr sz="2400" i="1" dirty="0">
                <a:latin typeface="Calibri"/>
                <a:cs typeface="Calibri"/>
              </a:rPr>
              <a:t>Optimization </a:t>
            </a:r>
            <a:r>
              <a:rPr sz="2400" spc="10" dirty="0">
                <a:latin typeface="Calibri"/>
                <a:cs typeface="Calibri"/>
              </a:rPr>
              <a:t>using </a:t>
            </a:r>
            <a:r>
              <a:rPr sz="2400" spc="-25" dirty="0">
                <a:latin typeface="Calibri"/>
                <a:cs typeface="Calibri"/>
              </a:rPr>
              <a:t>an  </a:t>
            </a:r>
            <a:r>
              <a:rPr sz="2400" spc="-5" dirty="0">
                <a:latin typeface="Calibri"/>
                <a:cs typeface="Calibri"/>
              </a:rPr>
              <a:t>auxiliary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network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get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better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approximation</a:t>
            </a:r>
            <a:r>
              <a:rPr sz="2400" spc="-210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of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latent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code</a:t>
            </a:r>
            <a:r>
              <a:rPr sz="2400" spc="-145" dirty="0">
                <a:latin typeface="Calibri"/>
                <a:cs typeface="Calibri"/>
              </a:rPr>
              <a:t> </a:t>
            </a:r>
            <a:r>
              <a:rPr sz="2400" spc="-20" dirty="0">
                <a:latin typeface="Calibri"/>
                <a:cs typeface="Calibri"/>
              </a:rPr>
              <a:t>(z*)</a:t>
            </a:r>
            <a:r>
              <a:rPr sz="2400" spc="1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for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-50" dirty="0">
                <a:latin typeface="Calibri"/>
                <a:cs typeface="Calibri"/>
              </a:rPr>
              <a:t>an  </a:t>
            </a:r>
            <a:r>
              <a:rPr sz="2400" spc="30" dirty="0">
                <a:latin typeface="Calibri"/>
                <a:cs typeface="Calibri"/>
              </a:rPr>
              <a:t>input</a:t>
            </a:r>
            <a:r>
              <a:rPr sz="2400" spc="-15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image.</a:t>
            </a:r>
            <a:endParaRPr sz="2400">
              <a:latin typeface="Calibri"/>
              <a:cs typeface="Calibri"/>
            </a:endParaRPr>
          </a:p>
          <a:p>
            <a:pPr marL="355600" marR="335915" indent="-342900">
              <a:lnSpc>
                <a:spcPct val="100699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Calibri"/>
                <a:cs typeface="Calibri"/>
              </a:rPr>
              <a:t>Latent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code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20" dirty="0">
                <a:latin typeface="Calibri"/>
                <a:cs typeface="Calibri"/>
              </a:rPr>
              <a:t>is</a:t>
            </a:r>
            <a:r>
              <a:rPr sz="2400" spc="-8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then</a:t>
            </a:r>
            <a:r>
              <a:rPr sz="2400" spc="-105" dirty="0">
                <a:latin typeface="Calibri"/>
                <a:cs typeface="Calibri"/>
              </a:rPr>
              <a:t> </a:t>
            </a:r>
            <a:r>
              <a:rPr sz="2400" spc="20" dirty="0">
                <a:latin typeface="Calibri"/>
                <a:cs typeface="Calibri"/>
              </a:rPr>
              <a:t>conditioned</a:t>
            </a:r>
            <a:r>
              <a:rPr sz="2400" spc="-200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on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discrete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(one-hot)</a:t>
            </a:r>
            <a:r>
              <a:rPr sz="2400" spc="-170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embedding</a:t>
            </a:r>
            <a:r>
              <a:rPr sz="2400" spc="-175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of</a:t>
            </a:r>
            <a:r>
              <a:rPr sz="2400" spc="25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age  </a:t>
            </a:r>
            <a:r>
              <a:rPr sz="2400" spc="-10" dirty="0">
                <a:latin typeface="Calibri"/>
                <a:cs typeface="Calibri"/>
              </a:rPr>
              <a:t>categories.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9694" y="213641"/>
            <a:ext cx="1464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Part</a:t>
            </a:r>
            <a:r>
              <a:rPr spc="-155" dirty="0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1412" y="1222013"/>
            <a:ext cx="6257290" cy="285750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b="1" spc="-5" dirty="0">
                <a:solidFill>
                  <a:srgbClr val="1F4E79"/>
                </a:solidFill>
                <a:latin typeface="Calibri"/>
                <a:cs typeface="Calibri"/>
              </a:rPr>
              <a:t>Motivation </a:t>
            </a:r>
            <a:r>
              <a:rPr sz="3200" b="1" spc="-15" dirty="0">
                <a:solidFill>
                  <a:srgbClr val="1F4E79"/>
                </a:solidFill>
                <a:latin typeface="Calibri"/>
                <a:cs typeface="Calibri"/>
              </a:rPr>
              <a:t>for </a:t>
            </a:r>
            <a:r>
              <a:rPr sz="3200" b="1" spc="-25" dirty="0">
                <a:solidFill>
                  <a:srgbClr val="1F4E79"/>
                </a:solidFill>
                <a:latin typeface="Calibri"/>
                <a:cs typeface="Calibri"/>
              </a:rPr>
              <a:t>Generative</a:t>
            </a:r>
            <a:r>
              <a:rPr sz="3200" b="1" spc="25" dirty="0">
                <a:solidFill>
                  <a:srgbClr val="1F4E79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1F4E79"/>
                </a:solidFill>
                <a:latin typeface="Calibri"/>
                <a:cs typeface="Calibri"/>
              </a:rPr>
              <a:t>Models</a:t>
            </a:r>
            <a:endParaRPr sz="32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b="1" spc="-10" dirty="0">
                <a:solidFill>
                  <a:srgbClr val="1F4E79"/>
                </a:solidFill>
                <a:latin typeface="Calibri"/>
                <a:cs typeface="Calibri"/>
              </a:rPr>
              <a:t>From Adversarial </a:t>
            </a:r>
            <a:r>
              <a:rPr sz="3200" b="1" spc="-45" dirty="0">
                <a:solidFill>
                  <a:srgbClr val="1F4E79"/>
                </a:solidFill>
                <a:latin typeface="Calibri"/>
                <a:cs typeface="Calibri"/>
              </a:rPr>
              <a:t>Training </a:t>
            </a:r>
            <a:r>
              <a:rPr sz="3200" b="1" spc="-5" dirty="0">
                <a:solidFill>
                  <a:srgbClr val="1F4E79"/>
                </a:solidFill>
                <a:latin typeface="Calibri"/>
                <a:cs typeface="Calibri"/>
              </a:rPr>
              <a:t>to</a:t>
            </a:r>
            <a:r>
              <a:rPr sz="3200" b="1" spc="75" dirty="0">
                <a:solidFill>
                  <a:srgbClr val="1F4E79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1F4E79"/>
                </a:solidFill>
                <a:latin typeface="Calibri"/>
                <a:cs typeface="Calibri"/>
              </a:rPr>
              <a:t>GANs</a:t>
            </a:r>
            <a:endParaRPr sz="32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b="1" spc="-65" dirty="0">
                <a:solidFill>
                  <a:srgbClr val="1F4E79"/>
                </a:solidFill>
                <a:latin typeface="Calibri"/>
                <a:cs typeface="Calibri"/>
              </a:rPr>
              <a:t>GAN’s</a:t>
            </a:r>
            <a:r>
              <a:rPr sz="3200" b="1" spc="90" dirty="0">
                <a:solidFill>
                  <a:srgbClr val="1F4E79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1F4E79"/>
                </a:solidFill>
                <a:latin typeface="Calibri"/>
                <a:cs typeface="Calibri"/>
              </a:rPr>
              <a:t>Architecture</a:t>
            </a:r>
            <a:endParaRPr sz="32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b="1" spc="-65" dirty="0">
                <a:solidFill>
                  <a:srgbClr val="1F4E79"/>
                </a:solidFill>
                <a:latin typeface="Calibri"/>
                <a:cs typeface="Calibri"/>
              </a:rPr>
              <a:t>GAN’s</a:t>
            </a:r>
            <a:r>
              <a:rPr sz="3200" b="1" spc="90" dirty="0">
                <a:solidFill>
                  <a:srgbClr val="1F4E79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1F4E79"/>
                </a:solidFill>
                <a:latin typeface="Calibri"/>
                <a:cs typeface="Calibri"/>
              </a:rPr>
              <a:t>objective</a:t>
            </a:r>
            <a:endParaRPr sz="320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56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b="1" spc="-20" dirty="0">
                <a:solidFill>
                  <a:srgbClr val="1F4E79"/>
                </a:solidFill>
                <a:latin typeface="Calibri"/>
                <a:cs typeface="Calibri"/>
              </a:rPr>
              <a:t>DCGANs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9175" y="611854"/>
            <a:ext cx="761110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0" dirty="0"/>
              <a:t>Face </a:t>
            </a:r>
            <a:r>
              <a:rPr sz="4400" spc="15" dirty="0"/>
              <a:t>Aging </a:t>
            </a:r>
            <a:r>
              <a:rPr sz="4400" dirty="0"/>
              <a:t>with </a:t>
            </a:r>
            <a:r>
              <a:rPr sz="4400" spc="10" dirty="0"/>
              <a:t>Conditional</a:t>
            </a:r>
            <a:r>
              <a:rPr sz="4400" spc="-315" dirty="0"/>
              <a:t> </a:t>
            </a:r>
            <a:r>
              <a:rPr sz="4400" spc="10" dirty="0"/>
              <a:t>GANs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838200" y="1930400"/>
            <a:ext cx="10515600" cy="358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18510" y="5527287"/>
            <a:ext cx="21399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Figure </a:t>
            </a:r>
            <a:r>
              <a:rPr sz="1400" dirty="0">
                <a:latin typeface="Calibri"/>
                <a:cs typeface="Calibri"/>
              </a:rPr>
              <a:t>3 </a:t>
            </a:r>
            <a:r>
              <a:rPr sz="1400" spc="-15" dirty="0">
                <a:latin typeface="Calibri"/>
                <a:cs typeface="Calibri"/>
              </a:rPr>
              <a:t>in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original</a:t>
            </a:r>
            <a:r>
              <a:rPr sz="1400" spc="1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paper.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1839" y="6407139"/>
            <a:ext cx="925830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30" dirty="0">
                <a:solidFill>
                  <a:srgbClr val="898989"/>
                </a:solidFill>
                <a:latin typeface="Calibri"/>
                <a:cs typeface="Calibri"/>
              </a:rPr>
              <a:t>Antipov, </a:t>
            </a:r>
            <a:r>
              <a:rPr sz="1200" spc="10" dirty="0">
                <a:solidFill>
                  <a:srgbClr val="898989"/>
                </a:solidFill>
                <a:latin typeface="Calibri"/>
                <a:cs typeface="Calibri"/>
              </a:rPr>
              <a:t>G.,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Baccouche, </a:t>
            </a:r>
            <a:r>
              <a:rPr sz="1200" spc="-15" dirty="0">
                <a:solidFill>
                  <a:srgbClr val="898989"/>
                </a:solidFill>
                <a:latin typeface="Calibri"/>
                <a:cs typeface="Calibri"/>
              </a:rPr>
              <a:t>M.,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&amp; </a:t>
            </a:r>
            <a:r>
              <a:rPr sz="1200" spc="-20" dirty="0">
                <a:solidFill>
                  <a:srgbClr val="898989"/>
                </a:solidFill>
                <a:latin typeface="Calibri"/>
                <a:cs typeface="Calibri"/>
              </a:rPr>
              <a:t>Dugelay, </a:t>
            </a: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J.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L.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(2017). </a:t>
            </a:r>
            <a:r>
              <a:rPr sz="1200" spc="5" dirty="0">
                <a:solidFill>
                  <a:srgbClr val="898989"/>
                </a:solidFill>
                <a:latin typeface="Calibri"/>
                <a:cs typeface="Calibri"/>
              </a:rPr>
              <a:t>“</a:t>
            </a:r>
            <a:r>
              <a:rPr sz="1200" b="1" spc="5" dirty="0">
                <a:solidFill>
                  <a:srgbClr val="898989"/>
                </a:solidFill>
                <a:latin typeface="Calibri"/>
                <a:cs typeface="Calibri"/>
              </a:rPr>
              <a:t>Face </a:t>
            </a:r>
            <a:r>
              <a:rPr sz="1200" b="1" spc="-10" dirty="0">
                <a:solidFill>
                  <a:srgbClr val="898989"/>
                </a:solidFill>
                <a:latin typeface="Calibri"/>
                <a:cs typeface="Calibri"/>
              </a:rPr>
              <a:t>Aging </a:t>
            </a:r>
            <a:r>
              <a:rPr sz="1200" b="1" spc="-5" dirty="0">
                <a:solidFill>
                  <a:srgbClr val="898989"/>
                </a:solidFill>
                <a:latin typeface="Calibri"/>
                <a:cs typeface="Calibri"/>
              </a:rPr>
              <a:t>With </a:t>
            </a:r>
            <a:r>
              <a:rPr sz="1200" b="1" spc="-25" dirty="0">
                <a:solidFill>
                  <a:srgbClr val="898989"/>
                </a:solidFill>
                <a:latin typeface="Calibri"/>
                <a:cs typeface="Calibri"/>
              </a:rPr>
              <a:t>Conditional </a:t>
            </a:r>
            <a:r>
              <a:rPr sz="1200" b="1" spc="-5" dirty="0">
                <a:solidFill>
                  <a:srgbClr val="898989"/>
                </a:solidFill>
                <a:latin typeface="Calibri"/>
                <a:cs typeface="Calibri"/>
              </a:rPr>
              <a:t>Generative </a:t>
            </a:r>
            <a:r>
              <a:rPr sz="1200" b="1" spc="-10" dirty="0">
                <a:solidFill>
                  <a:srgbClr val="898989"/>
                </a:solidFill>
                <a:latin typeface="Calibri"/>
                <a:cs typeface="Calibri"/>
              </a:rPr>
              <a:t>Adversarial </a:t>
            </a:r>
            <a:r>
              <a:rPr sz="1200" b="1" spc="-20" dirty="0">
                <a:solidFill>
                  <a:srgbClr val="898989"/>
                </a:solidFill>
                <a:latin typeface="Calibri"/>
                <a:cs typeface="Calibri"/>
              </a:rPr>
              <a:t>Networks</a:t>
            </a:r>
            <a:r>
              <a:rPr sz="1200" spc="-20" dirty="0">
                <a:solidFill>
                  <a:srgbClr val="898989"/>
                </a:solidFill>
                <a:latin typeface="Calibri"/>
                <a:cs typeface="Calibri"/>
              </a:rPr>
              <a:t>”.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arXiv </a:t>
            </a:r>
            <a:r>
              <a:rPr sz="1200" spc="-20" dirty="0">
                <a:solidFill>
                  <a:srgbClr val="898989"/>
                </a:solidFill>
                <a:latin typeface="Calibri"/>
                <a:cs typeface="Calibri"/>
              </a:rPr>
              <a:t>preprint</a:t>
            </a:r>
            <a:r>
              <a:rPr sz="1200" spc="-140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arXiv:1702.01983.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5306" y="611854"/>
            <a:ext cx="39763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10" dirty="0"/>
              <a:t>Conditional</a:t>
            </a:r>
            <a:r>
              <a:rPr sz="4400" spc="-150" dirty="0"/>
              <a:t> </a:t>
            </a:r>
            <a:r>
              <a:rPr sz="4400" spc="10" dirty="0"/>
              <a:t>GANs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685500"/>
            <a:ext cx="4157345" cy="2847975"/>
          </a:xfrm>
          <a:prstGeom prst="rect">
            <a:avLst/>
          </a:prstGeom>
        </p:spPr>
        <p:txBody>
          <a:bodyPr vert="horz" wrap="square" lIns="0" tIns="1219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2800" spc="-5" dirty="0">
                <a:solidFill>
                  <a:srgbClr val="44546A"/>
                </a:solidFill>
                <a:latin typeface="Calibri"/>
                <a:cs typeface="Calibri"/>
              </a:rPr>
              <a:t>Conditional </a:t>
            </a:r>
            <a:r>
              <a:rPr sz="2800" spc="10" dirty="0">
                <a:solidFill>
                  <a:srgbClr val="44546A"/>
                </a:solidFill>
                <a:latin typeface="Calibri"/>
                <a:cs typeface="Calibri"/>
              </a:rPr>
              <a:t>Model</a:t>
            </a:r>
            <a:r>
              <a:rPr sz="2800" spc="-80" dirty="0">
                <a:solidFill>
                  <a:srgbClr val="44546A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44546A"/>
                </a:solidFill>
                <a:latin typeface="Calibri"/>
                <a:cs typeface="Calibri"/>
              </a:rPr>
              <a:t>Collapse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ts val="2600"/>
              </a:lnSpc>
              <a:spcBef>
                <a:spcPts val="106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Scenario </a:t>
            </a:r>
            <a:r>
              <a:rPr sz="2400" dirty="0">
                <a:latin typeface="Calibri"/>
                <a:cs typeface="Calibri"/>
              </a:rPr>
              <a:t>observed </a:t>
            </a:r>
            <a:r>
              <a:rPr sz="2400" spc="5" dirty="0">
                <a:latin typeface="Calibri"/>
                <a:cs typeface="Calibri"/>
              </a:rPr>
              <a:t>when </a:t>
            </a:r>
            <a:r>
              <a:rPr sz="2400" spc="10" dirty="0">
                <a:latin typeface="Calibri"/>
                <a:cs typeface="Calibri"/>
              </a:rPr>
              <a:t>the  </a:t>
            </a:r>
            <a:r>
              <a:rPr sz="2400" spc="20" dirty="0">
                <a:latin typeface="Calibri"/>
                <a:cs typeface="Calibri"/>
              </a:rPr>
              <a:t>Conditional </a:t>
            </a:r>
            <a:r>
              <a:rPr sz="2400" spc="-5" dirty="0">
                <a:latin typeface="Calibri"/>
                <a:cs typeface="Calibri"/>
              </a:rPr>
              <a:t>GAN </a:t>
            </a:r>
            <a:r>
              <a:rPr sz="2400" spc="-25" dirty="0">
                <a:latin typeface="Calibri"/>
                <a:cs typeface="Calibri"/>
              </a:rPr>
              <a:t>starts</a:t>
            </a:r>
            <a:r>
              <a:rPr sz="2400" spc="-265" dirty="0">
                <a:latin typeface="Calibri"/>
                <a:cs typeface="Calibri"/>
              </a:rPr>
              <a:t> </a:t>
            </a:r>
            <a:r>
              <a:rPr sz="2400" i="1" spc="-10" dirty="0">
                <a:latin typeface="Calibri"/>
                <a:cs typeface="Calibri"/>
              </a:rPr>
              <a:t>ignoring  </a:t>
            </a:r>
            <a:r>
              <a:rPr sz="2400" spc="15" dirty="0">
                <a:latin typeface="Calibri"/>
                <a:cs typeface="Calibri"/>
              </a:rPr>
              <a:t>either </a:t>
            </a:r>
            <a:r>
              <a:rPr sz="2400" spc="10" dirty="0">
                <a:latin typeface="Calibri"/>
                <a:cs typeface="Calibri"/>
              </a:rPr>
              <a:t>the code </a:t>
            </a:r>
            <a:r>
              <a:rPr sz="2400" spc="-15" dirty="0">
                <a:latin typeface="Calibri"/>
                <a:cs typeface="Calibri"/>
              </a:rPr>
              <a:t>(c) </a:t>
            </a:r>
            <a:r>
              <a:rPr sz="2400" spc="15" dirty="0">
                <a:latin typeface="Calibri"/>
                <a:cs typeface="Calibri"/>
              </a:rPr>
              <a:t>or </a:t>
            </a:r>
            <a:r>
              <a:rPr sz="2400" spc="10" dirty="0">
                <a:latin typeface="Calibri"/>
                <a:cs typeface="Calibri"/>
              </a:rPr>
              <a:t>the </a:t>
            </a:r>
            <a:r>
              <a:rPr sz="2400" spc="15" dirty="0">
                <a:latin typeface="Calibri"/>
                <a:cs typeface="Calibri"/>
              </a:rPr>
              <a:t>noise  </a:t>
            </a:r>
            <a:r>
              <a:rPr sz="2400" dirty="0">
                <a:latin typeface="Calibri"/>
                <a:cs typeface="Calibri"/>
              </a:rPr>
              <a:t>variables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30" dirty="0">
                <a:latin typeface="Calibri"/>
                <a:cs typeface="Calibri"/>
              </a:rPr>
              <a:t>(z).</a:t>
            </a:r>
            <a:endParaRPr sz="2400">
              <a:latin typeface="Calibri"/>
              <a:cs typeface="Calibri"/>
            </a:endParaRPr>
          </a:p>
          <a:p>
            <a:pPr marL="241300" marR="741045" indent="-228600">
              <a:lnSpc>
                <a:spcPts val="2900"/>
              </a:lnSpc>
              <a:spcBef>
                <a:spcPts val="76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25" dirty="0">
                <a:latin typeface="Calibri"/>
                <a:cs typeface="Calibri"/>
              </a:rPr>
              <a:t>This</a:t>
            </a:r>
            <a:r>
              <a:rPr sz="2400" spc="-100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limits</a:t>
            </a:r>
            <a:r>
              <a:rPr sz="2400" spc="-195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the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diversity</a:t>
            </a:r>
            <a:r>
              <a:rPr sz="2400" spc="-140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of  </a:t>
            </a:r>
            <a:r>
              <a:rPr sz="2400" spc="-10" dirty="0">
                <a:latin typeface="Calibri"/>
                <a:cs typeface="Calibri"/>
              </a:rPr>
              <a:t>images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generated</a:t>
            </a:r>
            <a:r>
              <a:rPr sz="2800" spc="-5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26299" y="2133600"/>
            <a:ext cx="6327101" cy="37177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193540" y="5907911"/>
            <a:ext cx="7493000" cy="700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400" spc="-50" dirty="0">
                <a:latin typeface="Calibri"/>
                <a:cs typeface="Calibri"/>
              </a:rPr>
              <a:t>C</a:t>
            </a:r>
            <a:r>
              <a:rPr sz="1400" spc="10" dirty="0">
                <a:latin typeface="Calibri"/>
                <a:cs typeface="Calibri"/>
              </a:rPr>
              <a:t>r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40" dirty="0">
                <a:latin typeface="Calibri"/>
                <a:cs typeface="Calibri"/>
              </a:rPr>
              <a:t>d</a:t>
            </a:r>
            <a:r>
              <a:rPr sz="1400" spc="-25" dirty="0">
                <a:latin typeface="Calibri"/>
                <a:cs typeface="Calibri"/>
              </a:rPr>
              <a:t>i</a:t>
            </a:r>
            <a:r>
              <a:rPr sz="1400" spc="30" dirty="0">
                <a:latin typeface="Calibri"/>
                <a:cs typeface="Calibri"/>
              </a:rPr>
              <a:t>t</a:t>
            </a:r>
            <a:r>
              <a:rPr sz="1400" dirty="0">
                <a:latin typeface="Calibri"/>
                <a:cs typeface="Calibri"/>
              </a:rPr>
              <a:t>?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Mirza, </a:t>
            </a:r>
            <a:r>
              <a:rPr sz="1200" spc="-15" dirty="0">
                <a:solidFill>
                  <a:srgbClr val="898989"/>
                </a:solidFill>
                <a:latin typeface="Calibri"/>
                <a:cs typeface="Calibri"/>
              </a:rPr>
              <a:t>Mehdi,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and </a:t>
            </a:r>
            <a:r>
              <a:rPr sz="1200" spc="10" dirty="0">
                <a:solidFill>
                  <a:srgbClr val="898989"/>
                </a:solidFill>
                <a:latin typeface="Calibri"/>
                <a:cs typeface="Calibri"/>
              </a:rPr>
              <a:t>Simon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Osindero. </a:t>
            </a:r>
            <a:r>
              <a:rPr sz="1200" spc="-15" dirty="0">
                <a:solidFill>
                  <a:srgbClr val="898989"/>
                </a:solidFill>
                <a:latin typeface="Calibri"/>
                <a:cs typeface="Calibri"/>
              </a:rPr>
              <a:t>Conditional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generative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adversarial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nets.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arXiv </a:t>
            </a:r>
            <a:r>
              <a:rPr sz="1200" spc="-20" dirty="0">
                <a:solidFill>
                  <a:srgbClr val="898989"/>
                </a:solidFill>
                <a:latin typeface="Calibri"/>
                <a:cs typeface="Calibri"/>
              </a:rPr>
              <a:t>preprint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arXiv:1411.1784</a:t>
            </a:r>
            <a:r>
              <a:rPr sz="1200" spc="165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(2014).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19694" y="213641"/>
            <a:ext cx="146494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Part</a:t>
            </a:r>
            <a:r>
              <a:rPr spc="-155" dirty="0"/>
              <a:t> </a:t>
            </a:r>
            <a:r>
              <a:rPr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1412" y="1222013"/>
            <a:ext cx="8636000" cy="4098558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b="1" spc="-10" dirty="0">
                <a:solidFill>
                  <a:srgbClr val="BDD7EE"/>
                </a:solidFill>
                <a:latin typeface="Calibri"/>
                <a:cs typeface="Calibri"/>
              </a:rPr>
              <a:t>Conditional</a:t>
            </a:r>
            <a:r>
              <a:rPr sz="3200" b="1" spc="85" dirty="0">
                <a:solidFill>
                  <a:srgbClr val="BDD7EE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BDD7EE"/>
                </a:solidFill>
                <a:latin typeface="Calibri"/>
                <a:cs typeface="Calibri"/>
              </a:rPr>
              <a:t>GANs</a:t>
            </a:r>
            <a:endParaRPr sz="32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b="1" spc="-15" dirty="0">
                <a:solidFill>
                  <a:srgbClr val="BDD7EE"/>
                </a:solidFill>
                <a:latin typeface="Calibri"/>
                <a:cs typeface="Calibri"/>
              </a:rPr>
              <a:t>Applications</a:t>
            </a:r>
            <a:endParaRPr sz="3200" dirty="0">
              <a:latin typeface="Calibri"/>
              <a:cs typeface="Calibri"/>
            </a:endParaRPr>
          </a:p>
          <a:p>
            <a:pPr marL="927100" lvl="1" indent="-457834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800" spc="-15" dirty="0">
                <a:solidFill>
                  <a:srgbClr val="AFABAB"/>
                </a:solidFill>
                <a:latin typeface="Calibri"/>
                <a:cs typeface="Calibri"/>
              </a:rPr>
              <a:t>Image-to-Image</a:t>
            </a:r>
            <a:r>
              <a:rPr sz="2800" spc="65" dirty="0">
                <a:solidFill>
                  <a:srgbClr val="AFABAB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rgbClr val="AFABAB"/>
                </a:solidFill>
                <a:latin typeface="Calibri"/>
                <a:cs typeface="Calibri"/>
              </a:rPr>
              <a:t>Translation</a:t>
            </a:r>
            <a:endParaRPr sz="2800" dirty="0">
              <a:latin typeface="Calibri"/>
              <a:cs typeface="Calibri"/>
            </a:endParaRPr>
          </a:p>
          <a:p>
            <a:pPr marL="927100" lvl="1" indent="-457834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800" spc="-30" dirty="0">
                <a:solidFill>
                  <a:srgbClr val="AFABAB"/>
                </a:solidFill>
                <a:latin typeface="Calibri"/>
                <a:cs typeface="Calibri"/>
              </a:rPr>
              <a:t>Text-to-Image</a:t>
            </a:r>
            <a:r>
              <a:rPr sz="2800" spc="-130" dirty="0">
                <a:solidFill>
                  <a:srgbClr val="AFABAB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AFABAB"/>
                </a:solidFill>
                <a:latin typeface="Calibri"/>
                <a:cs typeface="Calibri"/>
              </a:rPr>
              <a:t>Synthesis</a:t>
            </a:r>
            <a:endParaRPr sz="2800" dirty="0">
              <a:latin typeface="Calibri"/>
              <a:cs typeface="Calibri"/>
            </a:endParaRPr>
          </a:p>
          <a:p>
            <a:pPr marL="927100" lvl="1" indent="-457834">
              <a:lnSpc>
                <a:spcPct val="100000"/>
              </a:lnSpc>
              <a:spcBef>
                <a:spcPts val="140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800" spc="-30" dirty="0">
                <a:solidFill>
                  <a:srgbClr val="AFABAB"/>
                </a:solidFill>
                <a:latin typeface="Calibri"/>
                <a:cs typeface="Calibri"/>
              </a:rPr>
              <a:t>Face</a:t>
            </a:r>
            <a:r>
              <a:rPr sz="2800" spc="65" dirty="0">
                <a:solidFill>
                  <a:srgbClr val="AFABAB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AFABAB"/>
                </a:solidFill>
                <a:latin typeface="Calibri"/>
                <a:cs typeface="Calibri"/>
              </a:rPr>
              <a:t>Aging</a:t>
            </a:r>
            <a:endParaRPr sz="2800" dirty="0">
              <a:latin typeface="Calibri"/>
              <a:cs typeface="Calibri"/>
            </a:endParaRPr>
          </a:p>
          <a:p>
            <a:pPr marL="469900" indent="-457200">
              <a:lnSpc>
                <a:spcPct val="100000"/>
              </a:lnSpc>
              <a:spcBef>
                <a:spcPts val="64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b="1" spc="-20" dirty="0">
                <a:solidFill>
                  <a:srgbClr val="1F4E79"/>
                </a:solidFill>
                <a:latin typeface="Calibri"/>
                <a:cs typeface="Calibri"/>
              </a:rPr>
              <a:t>Advanced </a:t>
            </a:r>
            <a:r>
              <a:rPr sz="3200" b="1" spc="-30" dirty="0">
                <a:solidFill>
                  <a:srgbClr val="1F4E79"/>
                </a:solidFill>
                <a:latin typeface="Calibri"/>
                <a:cs typeface="Calibri"/>
              </a:rPr>
              <a:t>GAN</a:t>
            </a:r>
            <a:r>
              <a:rPr sz="3200" b="1" spc="135" dirty="0">
                <a:solidFill>
                  <a:srgbClr val="1F4E79"/>
                </a:solidFill>
                <a:latin typeface="Calibri"/>
                <a:cs typeface="Calibri"/>
              </a:rPr>
              <a:t> </a:t>
            </a:r>
            <a:r>
              <a:rPr sz="3200" b="1" dirty="0">
                <a:solidFill>
                  <a:srgbClr val="1F4E79"/>
                </a:solidFill>
                <a:latin typeface="Calibri"/>
                <a:cs typeface="Calibri"/>
              </a:rPr>
              <a:t>Extensions</a:t>
            </a:r>
            <a:endParaRPr sz="3200" dirty="0">
              <a:latin typeface="Calibri"/>
              <a:cs typeface="Calibri"/>
            </a:endParaRPr>
          </a:p>
          <a:p>
            <a:pPr marL="927100" lvl="1" indent="-457834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926465" algn="l"/>
                <a:tab pos="927100" algn="l"/>
              </a:tabLst>
            </a:pPr>
            <a:r>
              <a:rPr sz="2800" spc="5" dirty="0">
                <a:latin typeface="Calibri"/>
                <a:cs typeface="Calibri"/>
              </a:rPr>
              <a:t>Coupled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GAN</a:t>
            </a:r>
          </a:p>
          <a:p>
            <a:pPr marL="469900" indent="-457200">
              <a:lnSpc>
                <a:spcPct val="100000"/>
              </a:lnSpc>
              <a:spcBef>
                <a:spcPts val="540"/>
              </a:spcBef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sz="3200" b="1" spc="-10" dirty="0">
                <a:solidFill>
                  <a:srgbClr val="BDD7EE"/>
                </a:solidFill>
                <a:latin typeface="Calibri"/>
                <a:cs typeface="Calibri"/>
              </a:rPr>
              <a:t>Summary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5206" y="611854"/>
            <a:ext cx="30492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15" dirty="0"/>
              <a:t>Coupled</a:t>
            </a:r>
            <a:r>
              <a:rPr sz="4400" spc="-155" dirty="0"/>
              <a:t> </a:t>
            </a:r>
            <a:r>
              <a:rPr sz="4400" spc="15" dirty="0"/>
              <a:t>GAN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900709" y="1626143"/>
            <a:ext cx="9933380" cy="20366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6939" y="3644352"/>
            <a:ext cx="9971405" cy="231965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R="91440" algn="r">
              <a:lnSpc>
                <a:spcPct val="100000"/>
              </a:lnSpc>
              <a:spcBef>
                <a:spcPts val="740"/>
              </a:spcBef>
            </a:pPr>
            <a:r>
              <a:rPr sz="1400" spc="-10" dirty="0">
                <a:latin typeface="Calibri"/>
                <a:cs typeface="Calibri"/>
              </a:rPr>
              <a:t>Figure </a:t>
            </a:r>
            <a:r>
              <a:rPr sz="1400" dirty="0">
                <a:latin typeface="Calibri"/>
                <a:cs typeface="Calibri"/>
              </a:rPr>
              <a:t>2 </a:t>
            </a:r>
            <a:r>
              <a:rPr sz="1400" spc="-15" dirty="0">
                <a:latin typeface="Calibri"/>
                <a:cs typeface="Calibri"/>
              </a:rPr>
              <a:t>in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original</a:t>
            </a:r>
            <a:r>
              <a:rPr sz="1400" spc="114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paper.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2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latin typeface="Calibri"/>
                <a:cs typeface="Calibri"/>
              </a:rPr>
              <a:t>Learning a </a:t>
            </a:r>
            <a:r>
              <a:rPr sz="2800" i="1" spc="-20" dirty="0">
                <a:latin typeface="Calibri"/>
                <a:cs typeface="Calibri"/>
              </a:rPr>
              <a:t>joint </a:t>
            </a:r>
            <a:r>
              <a:rPr sz="2800" i="1" spc="-30" dirty="0">
                <a:latin typeface="Calibri"/>
                <a:cs typeface="Calibri"/>
              </a:rPr>
              <a:t>distribution </a:t>
            </a:r>
            <a:r>
              <a:rPr sz="2800" spc="10" dirty="0">
                <a:latin typeface="Calibri"/>
                <a:cs typeface="Calibri"/>
              </a:rPr>
              <a:t>of </a:t>
            </a:r>
            <a:r>
              <a:rPr sz="2800" i="1" spc="-30" dirty="0">
                <a:latin typeface="Calibri"/>
                <a:cs typeface="Calibri"/>
              </a:rPr>
              <a:t>multi-domain</a:t>
            </a:r>
            <a:r>
              <a:rPr sz="2800" i="1" spc="-5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images.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ts val="3000"/>
              </a:lnSpc>
              <a:spcBef>
                <a:spcPts val="10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Using GANs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5" dirty="0">
                <a:latin typeface="Calibri"/>
                <a:cs typeface="Calibri"/>
              </a:rPr>
              <a:t>learn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5" dirty="0">
                <a:latin typeface="Calibri"/>
                <a:cs typeface="Calibri"/>
              </a:rPr>
              <a:t>joint </a:t>
            </a:r>
            <a:r>
              <a:rPr sz="2800" spc="-10" dirty="0">
                <a:latin typeface="Calibri"/>
                <a:cs typeface="Calibri"/>
              </a:rPr>
              <a:t>distribution </a:t>
            </a:r>
            <a:r>
              <a:rPr sz="2800" spc="-25" dirty="0">
                <a:latin typeface="Calibri"/>
                <a:cs typeface="Calibri"/>
              </a:rPr>
              <a:t>with </a:t>
            </a:r>
            <a:r>
              <a:rPr sz="2800" spc="-15" dirty="0">
                <a:latin typeface="Calibri"/>
                <a:cs typeface="Calibri"/>
              </a:rPr>
              <a:t>samples </a:t>
            </a:r>
            <a:r>
              <a:rPr sz="2800" spc="-25" dirty="0">
                <a:latin typeface="Calibri"/>
                <a:cs typeface="Calibri"/>
              </a:rPr>
              <a:t>drawn </a:t>
            </a:r>
            <a:r>
              <a:rPr sz="2800" spc="20" dirty="0">
                <a:latin typeface="Calibri"/>
                <a:cs typeface="Calibri"/>
              </a:rPr>
              <a:t>from 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20" dirty="0">
                <a:latin typeface="Calibri"/>
                <a:cs typeface="Calibri"/>
              </a:rPr>
              <a:t>marginal</a:t>
            </a:r>
            <a:r>
              <a:rPr sz="2800" spc="9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distributions.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Direct </a:t>
            </a:r>
            <a:r>
              <a:rPr sz="2800" spc="-15" dirty="0">
                <a:latin typeface="Calibri"/>
                <a:cs typeface="Calibri"/>
              </a:rPr>
              <a:t>applications </a:t>
            </a:r>
            <a:r>
              <a:rPr sz="2800" spc="-25" dirty="0">
                <a:latin typeface="Calibri"/>
                <a:cs typeface="Calibri"/>
              </a:rPr>
              <a:t>in </a:t>
            </a:r>
            <a:r>
              <a:rPr sz="2800" spc="-15" dirty="0">
                <a:latin typeface="Calibri"/>
                <a:cs typeface="Calibri"/>
              </a:rPr>
              <a:t>domain </a:t>
            </a:r>
            <a:r>
              <a:rPr sz="2800" spc="-20" dirty="0">
                <a:latin typeface="Calibri"/>
                <a:cs typeface="Calibri"/>
              </a:rPr>
              <a:t>adaptation </a:t>
            </a:r>
            <a:r>
              <a:rPr sz="2800" spc="-5" dirty="0">
                <a:latin typeface="Calibri"/>
                <a:cs typeface="Calibri"/>
              </a:rPr>
              <a:t>and </a:t>
            </a:r>
            <a:r>
              <a:rPr sz="2800" spc="-30" dirty="0">
                <a:latin typeface="Calibri"/>
                <a:cs typeface="Calibri"/>
              </a:rPr>
              <a:t>image</a:t>
            </a:r>
            <a:r>
              <a:rPr sz="2800" spc="440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translation.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44540" y="6407139"/>
            <a:ext cx="543687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Liu, </a:t>
            </a:r>
            <a:r>
              <a:rPr sz="1200" spc="-30" dirty="0">
                <a:solidFill>
                  <a:srgbClr val="898989"/>
                </a:solidFill>
                <a:latin typeface="Calibri"/>
                <a:cs typeface="Calibri"/>
              </a:rPr>
              <a:t>Ming-Yu,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and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Oncel </a:t>
            </a:r>
            <a:r>
              <a:rPr sz="1200" spc="-15" dirty="0">
                <a:solidFill>
                  <a:srgbClr val="898989"/>
                </a:solidFill>
                <a:latin typeface="Calibri"/>
                <a:cs typeface="Calibri"/>
              </a:rPr>
              <a:t>Tuzel. 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“</a:t>
            </a:r>
            <a:r>
              <a:rPr sz="1200" b="1" spc="-25" dirty="0">
                <a:solidFill>
                  <a:srgbClr val="898989"/>
                </a:solidFill>
                <a:latin typeface="Calibri"/>
                <a:cs typeface="Calibri"/>
              </a:rPr>
              <a:t>Coupled </a:t>
            </a:r>
            <a:r>
              <a:rPr sz="1200" b="1" spc="-5" dirty="0">
                <a:solidFill>
                  <a:srgbClr val="898989"/>
                </a:solidFill>
                <a:latin typeface="Calibri"/>
                <a:cs typeface="Calibri"/>
              </a:rPr>
              <a:t>generative adversarial </a:t>
            </a:r>
            <a:r>
              <a:rPr sz="1200" b="1" spc="-25" dirty="0">
                <a:solidFill>
                  <a:srgbClr val="898989"/>
                </a:solidFill>
                <a:latin typeface="Calibri"/>
                <a:cs typeface="Calibri"/>
              </a:rPr>
              <a:t>networks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”.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NIPS</a:t>
            </a:r>
            <a:r>
              <a:rPr sz="1200" spc="204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(2016).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60906" y="611854"/>
            <a:ext cx="32645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15" dirty="0"/>
              <a:t>Coupled</a:t>
            </a:r>
            <a:r>
              <a:rPr sz="4400" spc="-160" dirty="0"/>
              <a:t> </a:t>
            </a:r>
            <a:r>
              <a:rPr sz="4400" spc="10" dirty="0"/>
              <a:t>GANs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5145"/>
            <a:ext cx="205676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Architecture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71924" y="2622550"/>
            <a:ext cx="9479940" cy="248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02433" y="5217284"/>
            <a:ext cx="9777730" cy="91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Figure </a:t>
            </a:r>
            <a:r>
              <a:rPr sz="1400" dirty="0">
                <a:latin typeface="Calibri"/>
                <a:cs typeface="Calibri"/>
              </a:rPr>
              <a:t>1 </a:t>
            </a:r>
            <a:r>
              <a:rPr sz="1400" spc="-20" dirty="0">
                <a:latin typeface="Calibri"/>
                <a:cs typeface="Calibri"/>
              </a:rPr>
              <a:t>of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original</a:t>
            </a:r>
            <a:r>
              <a:rPr sz="1400" spc="12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paper.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800" spc="-30" dirty="0">
                <a:latin typeface="Calibri"/>
                <a:cs typeface="Calibri"/>
              </a:rPr>
              <a:t>Weight-sharing </a:t>
            </a:r>
            <a:r>
              <a:rPr sz="1800" spc="-15" dirty="0">
                <a:latin typeface="Calibri"/>
                <a:cs typeface="Calibri"/>
              </a:rPr>
              <a:t>constraints </a:t>
            </a:r>
            <a:r>
              <a:rPr sz="1800" spc="-20" dirty="0">
                <a:latin typeface="Calibri"/>
                <a:cs typeface="Calibri"/>
              </a:rPr>
              <a:t>the network </a:t>
            </a:r>
            <a:r>
              <a:rPr sz="1800" spc="-5" dirty="0">
                <a:latin typeface="Calibri"/>
                <a:cs typeface="Calibri"/>
              </a:rPr>
              <a:t>to learn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i="1" spc="-25" dirty="0">
                <a:latin typeface="Calibri"/>
                <a:cs typeface="Calibri"/>
              </a:rPr>
              <a:t>joint </a:t>
            </a:r>
            <a:r>
              <a:rPr sz="1800" i="1" spc="-20" dirty="0">
                <a:latin typeface="Calibri"/>
                <a:cs typeface="Calibri"/>
              </a:rPr>
              <a:t>distribution </a:t>
            </a:r>
            <a:r>
              <a:rPr sz="1800" spc="-25" dirty="0">
                <a:latin typeface="Calibri"/>
                <a:cs typeface="Calibri"/>
              </a:rPr>
              <a:t>without </a:t>
            </a:r>
            <a:r>
              <a:rPr sz="1800" spc="-30" dirty="0">
                <a:latin typeface="Calibri"/>
                <a:cs typeface="Calibri"/>
              </a:rPr>
              <a:t>corresponding</a:t>
            </a:r>
            <a:r>
              <a:rPr sz="1800" spc="-17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supervision.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44540" y="6407139"/>
            <a:ext cx="543687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Liu, </a:t>
            </a:r>
            <a:r>
              <a:rPr sz="1200" spc="-30" dirty="0">
                <a:solidFill>
                  <a:srgbClr val="898989"/>
                </a:solidFill>
                <a:latin typeface="Calibri"/>
                <a:cs typeface="Calibri"/>
              </a:rPr>
              <a:t>Ming-Yu,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and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Oncel </a:t>
            </a:r>
            <a:r>
              <a:rPr sz="1200" spc="-15" dirty="0">
                <a:solidFill>
                  <a:srgbClr val="898989"/>
                </a:solidFill>
                <a:latin typeface="Calibri"/>
                <a:cs typeface="Calibri"/>
              </a:rPr>
              <a:t>Tuzel. 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“</a:t>
            </a:r>
            <a:r>
              <a:rPr sz="1200" b="1" spc="-25" dirty="0">
                <a:solidFill>
                  <a:srgbClr val="898989"/>
                </a:solidFill>
                <a:latin typeface="Calibri"/>
                <a:cs typeface="Calibri"/>
              </a:rPr>
              <a:t>Coupled </a:t>
            </a:r>
            <a:r>
              <a:rPr sz="1200" b="1" spc="-5" dirty="0">
                <a:solidFill>
                  <a:srgbClr val="898989"/>
                </a:solidFill>
                <a:latin typeface="Calibri"/>
                <a:cs typeface="Calibri"/>
              </a:rPr>
              <a:t>generative adversarial </a:t>
            </a:r>
            <a:r>
              <a:rPr sz="1200" b="1" spc="-25" dirty="0">
                <a:solidFill>
                  <a:srgbClr val="898989"/>
                </a:solidFill>
                <a:latin typeface="Calibri"/>
                <a:cs typeface="Calibri"/>
              </a:rPr>
              <a:t>networks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”.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NIPS</a:t>
            </a:r>
            <a:r>
              <a:rPr sz="1200" spc="204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(2016).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1854"/>
            <a:ext cx="32645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15" dirty="0"/>
              <a:t>Coupled</a:t>
            </a:r>
            <a:r>
              <a:rPr sz="4400" spc="-160" dirty="0"/>
              <a:t> </a:t>
            </a:r>
            <a:r>
              <a:rPr sz="4400" spc="10" dirty="0"/>
              <a:t>GANs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5145"/>
            <a:ext cx="2877185" cy="198882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Some </a:t>
            </a:r>
            <a:r>
              <a:rPr sz="2800" spc="-30" dirty="0">
                <a:latin typeface="Calibri"/>
                <a:cs typeface="Calibri"/>
              </a:rPr>
              <a:t>examples </a:t>
            </a:r>
            <a:r>
              <a:rPr sz="2800" spc="10" dirty="0">
                <a:latin typeface="Calibri"/>
                <a:cs typeface="Calibri"/>
              </a:rPr>
              <a:t>of  </a:t>
            </a:r>
            <a:r>
              <a:rPr sz="2800" spc="-20" dirty="0">
                <a:latin typeface="Calibri"/>
                <a:cs typeface="Calibri"/>
              </a:rPr>
              <a:t>generating </a:t>
            </a:r>
            <a:r>
              <a:rPr sz="2800" spc="-30" dirty="0">
                <a:latin typeface="Calibri"/>
                <a:cs typeface="Calibri"/>
              </a:rPr>
              <a:t>facial  </a:t>
            </a:r>
            <a:r>
              <a:rPr sz="2800" spc="-25" dirty="0">
                <a:latin typeface="Calibri"/>
                <a:cs typeface="Calibri"/>
              </a:rPr>
              <a:t>images </a:t>
            </a:r>
            <a:r>
              <a:rPr sz="2800" dirty="0">
                <a:latin typeface="Calibri"/>
                <a:cs typeface="Calibri"/>
              </a:rPr>
              <a:t>across  different </a:t>
            </a:r>
            <a:r>
              <a:rPr sz="2800" spc="-15" dirty="0">
                <a:latin typeface="Calibri"/>
                <a:cs typeface="Calibri"/>
              </a:rPr>
              <a:t>feature  </a:t>
            </a:r>
            <a:r>
              <a:rPr sz="2800" spc="-10" dirty="0">
                <a:latin typeface="Calibri"/>
                <a:cs typeface="Calibri"/>
              </a:rPr>
              <a:t>domains.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4347845"/>
            <a:ext cx="3454400" cy="160782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ct val="9030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0" dirty="0">
                <a:latin typeface="Calibri"/>
                <a:cs typeface="Calibri"/>
              </a:rPr>
              <a:t>Corresponding</a:t>
            </a:r>
            <a:r>
              <a:rPr sz="2800" spc="-325" dirty="0">
                <a:latin typeface="Calibri"/>
                <a:cs typeface="Calibri"/>
              </a:rPr>
              <a:t> </a:t>
            </a:r>
            <a:r>
              <a:rPr sz="2800" spc="-25" dirty="0">
                <a:latin typeface="Calibri"/>
                <a:cs typeface="Calibri"/>
              </a:rPr>
              <a:t>images  in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latin typeface="Calibri"/>
                <a:cs typeface="Calibri"/>
              </a:rPr>
              <a:t>column </a:t>
            </a:r>
            <a:r>
              <a:rPr sz="2800" spc="-10" dirty="0">
                <a:latin typeface="Calibri"/>
                <a:cs typeface="Calibri"/>
              </a:rPr>
              <a:t>are  </a:t>
            </a:r>
            <a:r>
              <a:rPr sz="2800" spc="-20" dirty="0">
                <a:latin typeface="Calibri"/>
                <a:cs typeface="Calibri"/>
              </a:rPr>
              <a:t>generate </a:t>
            </a:r>
            <a:r>
              <a:rPr sz="2800" spc="20" dirty="0">
                <a:latin typeface="Calibri"/>
                <a:cs typeface="Calibri"/>
              </a:rPr>
              <a:t>from </a:t>
            </a:r>
            <a:r>
              <a:rPr sz="2800" spc="-5" dirty="0">
                <a:latin typeface="Calibri"/>
                <a:cs typeface="Calibri"/>
              </a:rPr>
              <a:t>the  </a:t>
            </a:r>
            <a:r>
              <a:rPr sz="2800" spc="-20" dirty="0">
                <a:latin typeface="Calibri"/>
                <a:cs typeface="Calibri"/>
              </a:rPr>
              <a:t>same latent </a:t>
            </a:r>
            <a:r>
              <a:rPr sz="2800" spc="15" dirty="0">
                <a:latin typeface="Calibri"/>
                <a:cs typeface="Calibri"/>
              </a:rPr>
              <a:t>code</a:t>
            </a:r>
            <a:r>
              <a:rPr sz="2800" spc="-20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𝑧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921250" y="4051300"/>
            <a:ext cx="5549900" cy="185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08550" y="2114550"/>
            <a:ext cx="5607050" cy="1854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83150" y="209550"/>
            <a:ext cx="5549900" cy="1854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28530" y="5953905"/>
            <a:ext cx="21399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Figure </a:t>
            </a:r>
            <a:r>
              <a:rPr sz="1400" dirty="0">
                <a:latin typeface="Calibri"/>
                <a:cs typeface="Calibri"/>
              </a:rPr>
              <a:t>4 </a:t>
            </a:r>
            <a:r>
              <a:rPr sz="1400" spc="-15" dirty="0">
                <a:latin typeface="Calibri"/>
                <a:cs typeface="Calibri"/>
              </a:rPr>
              <a:t>in </a:t>
            </a:r>
            <a:r>
              <a:rPr sz="1400" spc="-5" dirty="0">
                <a:latin typeface="Calibri"/>
                <a:cs typeface="Calibri"/>
              </a:rPr>
              <a:t>the </a:t>
            </a:r>
            <a:r>
              <a:rPr sz="1400" spc="-10" dirty="0">
                <a:latin typeface="Calibri"/>
                <a:cs typeface="Calibri"/>
              </a:rPr>
              <a:t>original</a:t>
            </a:r>
            <a:r>
              <a:rPr sz="1400" spc="1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paper.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41000" y="228600"/>
            <a:ext cx="254000" cy="1739900"/>
          </a:xfrm>
          <a:custGeom>
            <a:avLst/>
            <a:gdLst/>
            <a:ahLst/>
            <a:cxnLst/>
            <a:rect l="l" t="t" r="r" b="b"/>
            <a:pathLst>
              <a:path w="254000" h="1739900">
                <a:moveTo>
                  <a:pt x="0" y="0"/>
                </a:moveTo>
                <a:lnTo>
                  <a:pt x="49434" y="1663"/>
                </a:lnTo>
                <a:lnTo>
                  <a:pt x="89803" y="6199"/>
                </a:lnTo>
                <a:lnTo>
                  <a:pt x="117020" y="12927"/>
                </a:lnTo>
                <a:lnTo>
                  <a:pt x="127000" y="21166"/>
                </a:lnTo>
                <a:lnTo>
                  <a:pt x="127000" y="848783"/>
                </a:lnTo>
                <a:lnTo>
                  <a:pt x="136981" y="857022"/>
                </a:lnTo>
                <a:lnTo>
                  <a:pt x="164198" y="863750"/>
                </a:lnTo>
                <a:lnTo>
                  <a:pt x="204567" y="868286"/>
                </a:lnTo>
                <a:lnTo>
                  <a:pt x="254001" y="869950"/>
                </a:lnTo>
                <a:lnTo>
                  <a:pt x="204567" y="871613"/>
                </a:lnTo>
                <a:lnTo>
                  <a:pt x="164198" y="876149"/>
                </a:lnTo>
                <a:lnTo>
                  <a:pt x="136981" y="882877"/>
                </a:lnTo>
                <a:lnTo>
                  <a:pt x="127000" y="891116"/>
                </a:lnTo>
                <a:lnTo>
                  <a:pt x="127000" y="1718734"/>
                </a:lnTo>
                <a:lnTo>
                  <a:pt x="117020" y="1726972"/>
                </a:lnTo>
                <a:lnTo>
                  <a:pt x="89803" y="1733700"/>
                </a:lnTo>
                <a:lnTo>
                  <a:pt x="49434" y="1738236"/>
                </a:lnTo>
                <a:lnTo>
                  <a:pt x="0" y="1739900"/>
                </a:lnTo>
              </a:path>
            </a:pathLst>
          </a:custGeom>
          <a:ln w="254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53700" y="2146300"/>
            <a:ext cx="254000" cy="1739900"/>
          </a:xfrm>
          <a:custGeom>
            <a:avLst/>
            <a:gdLst/>
            <a:ahLst/>
            <a:cxnLst/>
            <a:rect l="l" t="t" r="r" b="b"/>
            <a:pathLst>
              <a:path w="254000" h="1739900">
                <a:moveTo>
                  <a:pt x="0" y="0"/>
                </a:moveTo>
                <a:lnTo>
                  <a:pt x="49434" y="1663"/>
                </a:lnTo>
                <a:lnTo>
                  <a:pt x="89803" y="6199"/>
                </a:lnTo>
                <a:lnTo>
                  <a:pt x="117020" y="12927"/>
                </a:lnTo>
                <a:lnTo>
                  <a:pt x="127000" y="21166"/>
                </a:lnTo>
                <a:lnTo>
                  <a:pt x="127000" y="848783"/>
                </a:lnTo>
                <a:lnTo>
                  <a:pt x="136981" y="857022"/>
                </a:lnTo>
                <a:lnTo>
                  <a:pt x="164198" y="863750"/>
                </a:lnTo>
                <a:lnTo>
                  <a:pt x="204567" y="868286"/>
                </a:lnTo>
                <a:lnTo>
                  <a:pt x="254001" y="869950"/>
                </a:lnTo>
                <a:lnTo>
                  <a:pt x="204567" y="871613"/>
                </a:lnTo>
                <a:lnTo>
                  <a:pt x="164198" y="876149"/>
                </a:lnTo>
                <a:lnTo>
                  <a:pt x="136981" y="882877"/>
                </a:lnTo>
                <a:lnTo>
                  <a:pt x="127000" y="891116"/>
                </a:lnTo>
                <a:lnTo>
                  <a:pt x="127000" y="1718734"/>
                </a:lnTo>
                <a:lnTo>
                  <a:pt x="117020" y="1726972"/>
                </a:lnTo>
                <a:lnTo>
                  <a:pt x="89803" y="1733700"/>
                </a:lnTo>
                <a:lnTo>
                  <a:pt x="49434" y="1738236"/>
                </a:lnTo>
                <a:lnTo>
                  <a:pt x="0" y="1739900"/>
                </a:lnTo>
              </a:path>
            </a:pathLst>
          </a:custGeom>
          <a:ln w="254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79100" y="4076700"/>
            <a:ext cx="254000" cy="1752600"/>
          </a:xfrm>
          <a:custGeom>
            <a:avLst/>
            <a:gdLst/>
            <a:ahLst/>
            <a:cxnLst/>
            <a:rect l="l" t="t" r="r" b="b"/>
            <a:pathLst>
              <a:path w="254000" h="1752600">
                <a:moveTo>
                  <a:pt x="0" y="0"/>
                </a:moveTo>
                <a:lnTo>
                  <a:pt x="49434" y="1663"/>
                </a:lnTo>
                <a:lnTo>
                  <a:pt x="89803" y="6199"/>
                </a:lnTo>
                <a:lnTo>
                  <a:pt x="117020" y="12927"/>
                </a:lnTo>
                <a:lnTo>
                  <a:pt x="127000" y="21165"/>
                </a:lnTo>
                <a:lnTo>
                  <a:pt x="127000" y="855134"/>
                </a:lnTo>
                <a:lnTo>
                  <a:pt x="136981" y="863372"/>
                </a:lnTo>
                <a:lnTo>
                  <a:pt x="164198" y="870100"/>
                </a:lnTo>
                <a:lnTo>
                  <a:pt x="204567" y="874636"/>
                </a:lnTo>
                <a:lnTo>
                  <a:pt x="254001" y="876300"/>
                </a:lnTo>
                <a:lnTo>
                  <a:pt x="204567" y="877963"/>
                </a:lnTo>
                <a:lnTo>
                  <a:pt x="164198" y="882499"/>
                </a:lnTo>
                <a:lnTo>
                  <a:pt x="136981" y="889227"/>
                </a:lnTo>
                <a:lnTo>
                  <a:pt x="127000" y="897465"/>
                </a:lnTo>
                <a:lnTo>
                  <a:pt x="127000" y="1731434"/>
                </a:lnTo>
                <a:lnTo>
                  <a:pt x="117020" y="1739672"/>
                </a:lnTo>
                <a:lnTo>
                  <a:pt x="89803" y="1746400"/>
                </a:lnTo>
                <a:lnTo>
                  <a:pt x="49434" y="1750936"/>
                </a:lnTo>
                <a:lnTo>
                  <a:pt x="0" y="1752600"/>
                </a:lnTo>
              </a:path>
            </a:pathLst>
          </a:custGeom>
          <a:ln w="25400">
            <a:solidFill>
              <a:srgbClr val="5B9BD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967524" y="793260"/>
            <a:ext cx="511809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z="1800" spc="-5" dirty="0">
                <a:latin typeface="Calibri"/>
                <a:cs typeface="Calibri"/>
              </a:rPr>
              <a:t>Hair  </a:t>
            </a:r>
            <a:r>
              <a:rPr sz="1800" spc="40" dirty="0">
                <a:latin typeface="Calibri"/>
                <a:cs typeface="Calibri"/>
              </a:rPr>
              <a:t>C</a:t>
            </a:r>
            <a:r>
              <a:rPr sz="1800" spc="-50" dirty="0">
                <a:latin typeface="Calibri"/>
                <a:cs typeface="Calibri"/>
              </a:rPr>
              <a:t>o</a:t>
            </a:r>
            <a:r>
              <a:rPr sz="1800" spc="-15" dirty="0">
                <a:latin typeface="Calibri"/>
                <a:cs typeface="Calibri"/>
              </a:rPr>
              <a:t>l</a:t>
            </a:r>
            <a:r>
              <a:rPr sz="1800" spc="-5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44540" y="6407139"/>
            <a:ext cx="543687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Liu, </a:t>
            </a:r>
            <a:r>
              <a:rPr sz="1200" spc="-30" dirty="0">
                <a:solidFill>
                  <a:srgbClr val="898989"/>
                </a:solidFill>
                <a:latin typeface="Calibri"/>
                <a:cs typeface="Calibri"/>
              </a:rPr>
              <a:t>Ming-Yu, </a:t>
            </a:r>
            <a:r>
              <a:rPr sz="1200" spc="-5" dirty="0">
                <a:solidFill>
                  <a:srgbClr val="898989"/>
                </a:solidFill>
                <a:latin typeface="Calibri"/>
                <a:cs typeface="Calibri"/>
              </a:rPr>
              <a:t>and </a:t>
            </a:r>
            <a:r>
              <a:rPr sz="1200" spc="-10" dirty="0">
                <a:solidFill>
                  <a:srgbClr val="898989"/>
                </a:solidFill>
                <a:latin typeface="Calibri"/>
                <a:cs typeface="Calibri"/>
              </a:rPr>
              <a:t>Oncel </a:t>
            </a:r>
            <a:r>
              <a:rPr sz="1200" spc="-15" dirty="0">
                <a:solidFill>
                  <a:srgbClr val="898989"/>
                </a:solidFill>
                <a:latin typeface="Calibri"/>
                <a:cs typeface="Calibri"/>
              </a:rPr>
              <a:t>Tuzel. 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“</a:t>
            </a:r>
            <a:r>
              <a:rPr sz="1200" b="1" spc="-25" dirty="0">
                <a:solidFill>
                  <a:srgbClr val="898989"/>
                </a:solidFill>
                <a:latin typeface="Calibri"/>
                <a:cs typeface="Calibri"/>
              </a:rPr>
              <a:t>Coupled </a:t>
            </a:r>
            <a:r>
              <a:rPr sz="1200" b="1" spc="-5" dirty="0">
                <a:solidFill>
                  <a:srgbClr val="898989"/>
                </a:solidFill>
                <a:latin typeface="Calibri"/>
                <a:cs typeface="Calibri"/>
              </a:rPr>
              <a:t>generative adversarial </a:t>
            </a:r>
            <a:r>
              <a:rPr sz="1200" b="1" spc="-25" dirty="0">
                <a:solidFill>
                  <a:srgbClr val="898989"/>
                </a:solidFill>
                <a:latin typeface="Calibri"/>
                <a:cs typeface="Calibri"/>
              </a:rPr>
              <a:t>networks</a:t>
            </a:r>
            <a:r>
              <a:rPr sz="1200" spc="-25" dirty="0">
                <a:solidFill>
                  <a:srgbClr val="898989"/>
                </a:solidFill>
                <a:latin typeface="Calibri"/>
                <a:cs typeface="Calibri"/>
              </a:rPr>
              <a:t>”.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NIPS</a:t>
            </a:r>
            <a:r>
              <a:rPr sz="1200" spc="204" dirty="0">
                <a:solidFill>
                  <a:srgbClr val="89898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(2016).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67524" y="2715755"/>
            <a:ext cx="1009015" cy="56642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19"/>
              </a:spcBef>
            </a:pPr>
            <a:r>
              <a:rPr sz="1800" spc="10" dirty="0">
                <a:latin typeface="Calibri"/>
                <a:cs typeface="Calibri"/>
              </a:rPr>
              <a:t>Facial  </a:t>
            </a:r>
            <a:r>
              <a:rPr sz="1800" spc="20" dirty="0">
                <a:latin typeface="Calibri"/>
                <a:cs typeface="Calibri"/>
              </a:rPr>
              <a:t>E</a:t>
            </a:r>
            <a:r>
              <a:rPr sz="1800" spc="15" dirty="0">
                <a:latin typeface="Calibri"/>
                <a:cs typeface="Calibri"/>
              </a:rPr>
              <a:t>x</a:t>
            </a:r>
            <a:r>
              <a:rPr sz="1800" spc="-50" dirty="0">
                <a:latin typeface="Calibri"/>
                <a:cs typeface="Calibri"/>
              </a:rPr>
              <a:t>p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ss</a:t>
            </a:r>
            <a:r>
              <a:rPr sz="1800" spc="-15" dirty="0">
                <a:latin typeface="Calibri"/>
                <a:cs typeface="Calibri"/>
              </a:rPr>
              <a:t>i</a:t>
            </a:r>
            <a:r>
              <a:rPr sz="1800" spc="-5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67524" y="4788655"/>
            <a:ext cx="10045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Calibri"/>
                <a:cs typeface="Calibri"/>
              </a:rPr>
              <a:t>Sunglasses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9706" y="611854"/>
            <a:ext cx="21640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5" dirty="0"/>
              <a:t>S</a:t>
            </a:r>
            <a:r>
              <a:rPr sz="4400" spc="10" dirty="0"/>
              <a:t>u</a:t>
            </a:r>
            <a:r>
              <a:rPr sz="4400" spc="15" dirty="0"/>
              <a:t>mm</a:t>
            </a:r>
            <a:r>
              <a:rPr sz="4400" spc="25" dirty="0"/>
              <a:t>a</a:t>
            </a:r>
            <a:r>
              <a:rPr sz="4400" spc="-20" dirty="0"/>
              <a:t>r</a:t>
            </a:r>
            <a:r>
              <a:rPr sz="4400" dirty="0"/>
              <a:t>y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5145"/>
            <a:ext cx="10159365" cy="35255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37084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GANs </a:t>
            </a:r>
            <a:r>
              <a:rPr sz="2800" spc="-10" dirty="0">
                <a:latin typeface="Calibri"/>
                <a:cs typeface="Calibri"/>
              </a:rPr>
              <a:t>are </a:t>
            </a:r>
            <a:r>
              <a:rPr sz="2800" spc="-20" dirty="0">
                <a:latin typeface="Calibri"/>
                <a:cs typeface="Calibri"/>
              </a:rPr>
              <a:t>generative </a:t>
            </a:r>
            <a:r>
              <a:rPr sz="2800" spc="-10" dirty="0">
                <a:latin typeface="Calibri"/>
                <a:cs typeface="Calibri"/>
              </a:rPr>
              <a:t>models </a:t>
            </a:r>
            <a:r>
              <a:rPr sz="2800" spc="-15" dirty="0">
                <a:latin typeface="Calibri"/>
                <a:cs typeface="Calibri"/>
              </a:rPr>
              <a:t>that </a:t>
            </a:r>
            <a:r>
              <a:rPr sz="2800" spc="-10" dirty="0">
                <a:latin typeface="Calibri"/>
                <a:cs typeface="Calibri"/>
              </a:rPr>
              <a:t>are </a:t>
            </a:r>
            <a:r>
              <a:rPr sz="2800" spc="-15" dirty="0">
                <a:latin typeface="Calibri"/>
                <a:cs typeface="Calibri"/>
              </a:rPr>
              <a:t>implemented </a:t>
            </a:r>
            <a:r>
              <a:rPr sz="2800" dirty="0">
                <a:latin typeface="Calibri"/>
                <a:cs typeface="Calibri"/>
              </a:rPr>
              <a:t>using </a:t>
            </a:r>
            <a:r>
              <a:rPr sz="2800" spc="-15" dirty="0">
                <a:latin typeface="Calibri"/>
                <a:cs typeface="Calibri"/>
              </a:rPr>
              <a:t>two  </a:t>
            </a:r>
            <a:r>
              <a:rPr sz="2800" spc="-10" dirty="0">
                <a:latin typeface="Calibri"/>
                <a:cs typeface="Calibri"/>
              </a:rPr>
              <a:t>stochastic </a:t>
            </a:r>
            <a:r>
              <a:rPr sz="2800" spc="-15" dirty="0">
                <a:latin typeface="Calibri"/>
                <a:cs typeface="Calibri"/>
              </a:rPr>
              <a:t>neural </a:t>
            </a:r>
            <a:r>
              <a:rPr sz="2800" dirty="0">
                <a:latin typeface="Calibri"/>
                <a:cs typeface="Calibri"/>
              </a:rPr>
              <a:t>network </a:t>
            </a:r>
            <a:r>
              <a:rPr sz="2800" spc="-5" dirty="0">
                <a:latin typeface="Calibri"/>
                <a:cs typeface="Calibri"/>
              </a:rPr>
              <a:t>modules: </a:t>
            </a:r>
            <a:r>
              <a:rPr sz="2800" b="1" spc="-10" dirty="0">
                <a:solidFill>
                  <a:srgbClr val="203864"/>
                </a:solidFill>
                <a:latin typeface="Calibri"/>
                <a:cs typeface="Calibri"/>
              </a:rPr>
              <a:t>Generator </a:t>
            </a:r>
            <a:r>
              <a:rPr sz="2800" spc="-10" dirty="0">
                <a:latin typeface="Calibri"/>
                <a:cs typeface="Calibri"/>
              </a:rPr>
              <a:t>and</a:t>
            </a:r>
            <a:r>
              <a:rPr sz="2800" spc="-25" dirty="0"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203864"/>
                </a:solidFill>
                <a:latin typeface="Calibri"/>
                <a:cs typeface="Calibri"/>
              </a:rPr>
              <a:t>Discriminator</a:t>
            </a:r>
            <a:r>
              <a:rPr sz="2800" spc="5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10" dirty="0">
                <a:solidFill>
                  <a:srgbClr val="203864"/>
                </a:solidFill>
                <a:latin typeface="Calibri"/>
                <a:cs typeface="Calibri"/>
              </a:rPr>
              <a:t>Generator </a:t>
            </a:r>
            <a:r>
              <a:rPr sz="2800" spc="-15" dirty="0">
                <a:latin typeface="Calibri"/>
                <a:cs typeface="Calibri"/>
              </a:rPr>
              <a:t>tries </a:t>
            </a:r>
            <a:r>
              <a:rPr sz="2800" spc="-20" dirty="0">
                <a:latin typeface="Calibri"/>
                <a:cs typeface="Calibri"/>
              </a:rPr>
              <a:t>to generate </a:t>
            </a:r>
            <a:r>
              <a:rPr sz="2800" spc="-15" dirty="0">
                <a:latin typeface="Calibri"/>
                <a:cs typeface="Calibri"/>
              </a:rPr>
              <a:t>samples </a:t>
            </a:r>
            <a:r>
              <a:rPr sz="2800" spc="20" dirty="0">
                <a:latin typeface="Calibri"/>
                <a:cs typeface="Calibri"/>
              </a:rPr>
              <a:t>from </a:t>
            </a:r>
            <a:r>
              <a:rPr sz="2800" spc="-10" dirty="0">
                <a:latin typeface="Calibri"/>
                <a:cs typeface="Calibri"/>
              </a:rPr>
              <a:t>random </a:t>
            </a:r>
            <a:r>
              <a:rPr sz="2800" dirty="0">
                <a:latin typeface="Calibri"/>
                <a:cs typeface="Calibri"/>
              </a:rPr>
              <a:t>noise </a:t>
            </a:r>
            <a:r>
              <a:rPr sz="2800" spc="-25" dirty="0">
                <a:latin typeface="Calibri"/>
                <a:cs typeface="Calibri"/>
              </a:rPr>
              <a:t>as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5" dirty="0">
                <a:latin typeface="Calibri"/>
                <a:cs typeface="Calibri"/>
              </a:rPr>
              <a:t>input</a:t>
            </a:r>
            <a:endParaRPr sz="2800">
              <a:latin typeface="Calibri"/>
              <a:cs typeface="Calibri"/>
            </a:endParaRPr>
          </a:p>
          <a:p>
            <a:pPr marL="241300" marR="398780" indent="-228600">
              <a:lnSpc>
                <a:spcPts val="3000"/>
              </a:lnSpc>
              <a:spcBef>
                <a:spcPts val="11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5" dirty="0">
                <a:solidFill>
                  <a:srgbClr val="203864"/>
                </a:solidFill>
                <a:latin typeface="Calibri"/>
                <a:cs typeface="Calibri"/>
              </a:rPr>
              <a:t>Discriminator </a:t>
            </a:r>
            <a:r>
              <a:rPr sz="2800" spc="-15" dirty="0">
                <a:latin typeface="Calibri"/>
                <a:cs typeface="Calibri"/>
              </a:rPr>
              <a:t>tries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10" dirty="0">
                <a:latin typeface="Calibri"/>
                <a:cs typeface="Calibri"/>
              </a:rPr>
              <a:t>distinguish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spc="-15" dirty="0">
                <a:latin typeface="Calibri"/>
                <a:cs typeface="Calibri"/>
              </a:rPr>
              <a:t>samples </a:t>
            </a:r>
            <a:r>
              <a:rPr sz="2800" spc="20" dirty="0">
                <a:latin typeface="Calibri"/>
                <a:cs typeface="Calibri"/>
              </a:rPr>
              <a:t>from </a:t>
            </a:r>
            <a:r>
              <a:rPr sz="2800" spc="-10" dirty="0">
                <a:latin typeface="Calibri"/>
                <a:cs typeface="Calibri"/>
              </a:rPr>
              <a:t>Generator and  </a:t>
            </a:r>
            <a:r>
              <a:rPr sz="2800" spc="-15" dirty="0">
                <a:latin typeface="Calibri"/>
                <a:cs typeface="Calibri"/>
              </a:rPr>
              <a:t>samples </a:t>
            </a:r>
            <a:r>
              <a:rPr sz="2800" spc="20" dirty="0">
                <a:latin typeface="Calibri"/>
                <a:cs typeface="Calibri"/>
              </a:rPr>
              <a:t>from </a:t>
            </a:r>
            <a:r>
              <a:rPr sz="2800" spc="-5" dirty="0">
                <a:latin typeface="Calibri"/>
                <a:cs typeface="Calibri"/>
              </a:rPr>
              <a:t>the real </a:t>
            </a:r>
            <a:r>
              <a:rPr sz="2800" spc="-15" dirty="0">
                <a:latin typeface="Calibri"/>
                <a:cs typeface="Calibri"/>
              </a:rPr>
              <a:t>data</a:t>
            </a:r>
            <a:r>
              <a:rPr sz="2800" spc="-9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distribution.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ct val="90800"/>
              </a:lnSpc>
              <a:spcBef>
                <a:spcPts val="9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Both </a:t>
            </a:r>
            <a:r>
              <a:rPr sz="2800" spc="5" dirty="0">
                <a:latin typeface="Calibri"/>
                <a:cs typeface="Calibri"/>
              </a:rPr>
              <a:t>networks </a:t>
            </a:r>
            <a:r>
              <a:rPr sz="2800" spc="-10" dirty="0">
                <a:latin typeface="Calibri"/>
                <a:cs typeface="Calibri"/>
              </a:rPr>
              <a:t>are </a:t>
            </a:r>
            <a:r>
              <a:rPr sz="2800" spc="-30" dirty="0">
                <a:latin typeface="Calibri"/>
                <a:cs typeface="Calibri"/>
              </a:rPr>
              <a:t>trained </a:t>
            </a:r>
            <a:r>
              <a:rPr sz="2800" spc="-15" dirty="0">
                <a:latin typeface="Calibri"/>
                <a:cs typeface="Calibri"/>
              </a:rPr>
              <a:t>adversarially </a:t>
            </a:r>
            <a:r>
              <a:rPr sz="2800" spc="-35" dirty="0">
                <a:latin typeface="Calibri"/>
                <a:cs typeface="Calibri"/>
              </a:rPr>
              <a:t>(in </a:t>
            </a:r>
            <a:r>
              <a:rPr sz="2800" spc="-10" dirty="0">
                <a:latin typeface="Calibri"/>
                <a:cs typeface="Calibri"/>
              </a:rPr>
              <a:t>tandem) </a:t>
            </a:r>
            <a:r>
              <a:rPr sz="2800" spc="-20" dirty="0">
                <a:latin typeface="Calibri"/>
                <a:cs typeface="Calibri"/>
              </a:rPr>
              <a:t>to </a:t>
            </a:r>
            <a:r>
              <a:rPr sz="2800" spc="-5" dirty="0">
                <a:latin typeface="Calibri"/>
                <a:cs typeface="Calibri"/>
              </a:rPr>
              <a:t>fool the </a:t>
            </a:r>
            <a:r>
              <a:rPr sz="2800" dirty="0">
                <a:latin typeface="Calibri"/>
                <a:cs typeface="Calibri"/>
              </a:rPr>
              <a:t>other  </a:t>
            </a:r>
            <a:r>
              <a:rPr sz="2800" spc="5" dirty="0">
                <a:latin typeface="Calibri"/>
                <a:cs typeface="Calibri"/>
              </a:rPr>
              <a:t>component. </a:t>
            </a:r>
            <a:r>
              <a:rPr sz="2800" spc="-5" dirty="0">
                <a:latin typeface="Calibri"/>
                <a:cs typeface="Calibri"/>
              </a:rPr>
              <a:t>In </a:t>
            </a:r>
            <a:r>
              <a:rPr sz="2800" spc="-15" dirty="0">
                <a:latin typeface="Calibri"/>
                <a:cs typeface="Calibri"/>
              </a:rPr>
              <a:t>this </a:t>
            </a:r>
            <a:r>
              <a:rPr sz="2800" spc="10" dirty="0">
                <a:latin typeface="Calibri"/>
                <a:cs typeface="Calibri"/>
              </a:rPr>
              <a:t>process, </a:t>
            </a:r>
            <a:r>
              <a:rPr sz="2800" dirty="0">
                <a:latin typeface="Calibri"/>
                <a:cs typeface="Calibri"/>
              </a:rPr>
              <a:t>both </a:t>
            </a:r>
            <a:r>
              <a:rPr sz="2800" spc="-10" dirty="0">
                <a:latin typeface="Calibri"/>
                <a:cs typeface="Calibri"/>
              </a:rPr>
              <a:t>models </a:t>
            </a:r>
            <a:r>
              <a:rPr sz="2800" dirty="0">
                <a:latin typeface="Calibri"/>
                <a:cs typeface="Calibri"/>
              </a:rPr>
              <a:t>become </a:t>
            </a:r>
            <a:r>
              <a:rPr sz="2800" spc="-10" dirty="0">
                <a:latin typeface="Calibri"/>
                <a:cs typeface="Calibri"/>
              </a:rPr>
              <a:t>better </a:t>
            </a:r>
            <a:r>
              <a:rPr sz="2800" spc="-25" dirty="0">
                <a:latin typeface="Calibri"/>
                <a:cs typeface="Calibri"/>
              </a:rPr>
              <a:t>at </a:t>
            </a:r>
            <a:r>
              <a:rPr sz="2800" spc="-15" dirty="0">
                <a:latin typeface="Calibri"/>
                <a:cs typeface="Calibri"/>
              </a:rPr>
              <a:t>their  </a:t>
            </a:r>
            <a:r>
              <a:rPr sz="2800" dirty="0">
                <a:latin typeface="Calibri"/>
                <a:cs typeface="Calibri"/>
              </a:rPr>
              <a:t>respective</a:t>
            </a:r>
            <a:r>
              <a:rPr sz="2800" spc="-13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tasks.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93975" y="611854"/>
            <a:ext cx="70027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/>
              <a:t>Why </a:t>
            </a:r>
            <a:r>
              <a:rPr sz="4400" dirty="0"/>
              <a:t>use </a:t>
            </a:r>
            <a:r>
              <a:rPr sz="4400" spc="10" dirty="0"/>
              <a:t>GANs </a:t>
            </a:r>
            <a:r>
              <a:rPr sz="4400" spc="-40" dirty="0"/>
              <a:t>for</a:t>
            </a:r>
            <a:r>
              <a:rPr sz="4400" spc="-150" dirty="0"/>
              <a:t> </a:t>
            </a:r>
            <a:r>
              <a:rPr sz="4400" spc="-5" dirty="0"/>
              <a:t>Generation?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795145"/>
            <a:ext cx="9677400" cy="22428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71755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latin typeface="Calibri"/>
                <a:cs typeface="Calibri"/>
              </a:rPr>
              <a:t>Can </a:t>
            </a:r>
            <a:r>
              <a:rPr sz="2800" spc="10" dirty="0">
                <a:latin typeface="Calibri"/>
                <a:cs typeface="Calibri"/>
              </a:rPr>
              <a:t>be </a:t>
            </a:r>
            <a:r>
              <a:rPr sz="2800" spc="-30" dirty="0">
                <a:latin typeface="Calibri"/>
                <a:cs typeface="Calibri"/>
              </a:rPr>
              <a:t>trained </a:t>
            </a:r>
            <a:r>
              <a:rPr sz="2800" dirty="0">
                <a:latin typeface="Calibri"/>
                <a:cs typeface="Calibri"/>
              </a:rPr>
              <a:t>using </a:t>
            </a:r>
            <a:r>
              <a:rPr sz="2800" spc="-15" dirty="0">
                <a:latin typeface="Calibri"/>
                <a:cs typeface="Calibri"/>
              </a:rPr>
              <a:t>back-propagation for </a:t>
            </a:r>
            <a:r>
              <a:rPr sz="2800" spc="-20" dirty="0">
                <a:latin typeface="Calibri"/>
                <a:cs typeface="Calibri"/>
              </a:rPr>
              <a:t>Neural </a:t>
            </a:r>
            <a:r>
              <a:rPr sz="2800" spc="-5" dirty="0">
                <a:latin typeface="Calibri"/>
                <a:cs typeface="Calibri"/>
              </a:rPr>
              <a:t>Network based  </a:t>
            </a:r>
            <a:r>
              <a:rPr sz="2800" spc="-15" dirty="0">
                <a:latin typeface="Calibri"/>
                <a:cs typeface="Calibri"/>
              </a:rPr>
              <a:t>Generator/Discriminator </a:t>
            </a:r>
            <a:r>
              <a:rPr sz="2800" spc="5" dirty="0">
                <a:latin typeface="Calibri"/>
                <a:cs typeface="Calibri"/>
              </a:rPr>
              <a:t>functions.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6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" dirty="0">
                <a:latin typeface="Calibri"/>
                <a:cs typeface="Calibri"/>
              </a:rPr>
              <a:t>Sharper </a:t>
            </a:r>
            <a:r>
              <a:rPr sz="2800" spc="-25" dirty="0">
                <a:latin typeface="Calibri"/>
                <a:cs typeface="Calibri"/>
              </a:rPr>
              <a:t>images </a:t>
            </a:r>
            <a:r>
              <a:rPr sz="2800" spc="-10" dirty="0">
                <a:latin typeface="Calibri"/>
                <a:cs typeface="Calibri"/>
              </a:rPr>
              <a:t>can </a:t>
            </a:r>
            <a:r>
              <a:rPr sz="2800" spc="10" dirty="0">
                <a:latin typeface="Calibri"/>
                <a:cs typeface="Calibri"/>
              </a:rPr>
              <a:t>be</a:t>
            </a:r>
            <a:r>
              <a:rPr sz="2800" spc="4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generated.</a:t>
            </a:r>
            <a:endParaRPr sz="2800">
              <a:latin typeface="Calibri"/>
              <a:cs typeface="Calibri"/>
            </a:endParaRPr>
          </a:p>
          <a:p>
            <a:pPr marL="241300" marR="5080" indent="-228600">
              <a:lnSpc>
                <a:spcPts val="3000"/>
              </a:lnSpc>
              <a:spcBef>
                <a:spcPts val="11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" dirty="0">
                <a:latin typeface="Calibri"/>
                <a:cs typeface="Calibri"/>
              </a:rPr>
              <a:t>Faster </a:t>
            </a:r>
            <a:r>
              <a:rPr sz="2800" spc="-20" dirty="0">
                <a:latin typeface="Calibri"/>
                <a:cs typeface="Calibri"/>
              </a:rPr>
              <a:t>to sample </a:t>
            </a:r>
            <a:r>
              <a:rPr sz="2800" spc="20" dirty="0">
                <a:latin typeface="Calibri"/>
                <a:cs typeface="Calibri"/>
              </a:rPr>
              <a:t>from </a:t>
            </a:r>
            <a:r>
              <a:rPr sz="2800" spc="-5" dirty="0">
                <a:latin typeface="Calibri"/>
                <a:cs typeface="Calibri"/>
              </a:rPr>
              <a:t>the </a:t>
            </a:r>
            <a:r>
              <a:rPr sz="2800" dirty="0">
                <a:latin typeface="Calibri"/>
                <a:cs typeface="Calibri"/>
              </a:rPr>
              <a:t>model </a:t>
            </a:r>
            <a:r>
              <a:rPr sz="2800" spc="-10" dirty="0">
                <a:latin typeface="Calibri"/>
                <a:cs typeface="Calibri"/>
              </a:rPr>
              <a:t>distribution: </a:t>
            </a:r>
            <a:r>
              <a:rPr sz="2800" i="1" spc="-30" dirty="0">
                <a:latin typeface="Calibri"/>
                <a:cs typeface="Calibri"/>
              </a:rPr>
              <a:t>single </a:t>
            </a:r>
            <a:r>
              <a:rPr sz="2800" spc="-10" dirty="0">
                <a:latin typeface="Calibri"/>
                <a:cs typeface="Calibri"/>
              </a:rPr>
              <a:t>forward </a:t>
            </a:r>
            <a:r>
              <a:rPr sz="2800" spc="-5" dirty="0">
                <a:latin typeface="Calibri"/>
                <a:cs typeface="Calibri"/>
              </a:rPr>
              <a:t>pass  </a:t>
            </a:r>
            <a:r>
              <a:rPr sz="2800" spc="-20" dirty="0">
                <a:latin typeface="Calibri"/>
                <a:cs typeface="Calibri"/>
              </a:rPr>
              <a:t>generates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i="1" spc="-30" dirty="0">
                <a:latin typeface="Calibri"/>
                <a:cs typeface="Calibri"/>
              </a:rPr>
              <a:t>single</a:t>
            </a:r>
            <a:r>
              <a:rPr sz="2800" i="1" spc="13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sample.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2975" y="611854"/>
            <a:ext cx="26860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Reading</a:t>
            </a:r>
            <a:r>
              <a:rPr sz="4400" spc="-125" dirty="0"/>
              <a:t> </a:t>
            </a:r>
            <a:r>
              <a:rPr sz="4400" spc="-30" dirty="0"/>
              <a:t>List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577442"/>
            <a:ext cx="10325735" cy="479285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5" dirty="0">
                <a:latin typeface="Calibri"/>
                <a:cs typeface="Calibri"/>
              </a:rPr>
              <a:t>Goodfellow, </a:t>
            </a:r>
            <a:r>
              <a:rPr sz="1300" spc="-20" dirty="0">
                <a:latin typeface="Calibri"/>
                <a:cs typeface="Calibri"/>
              </a:rPr>
              <a:t>I., </a:t>
            </a:r>
            <a:r>
              <a:rPr sz="1300" spc="-5" dirty="0">
                <a:latin typeface="Calibri"/>
                <a:cs typeface="Calibri"/>
              </a:rPr>
              <a:t>Pouget-Abadie, </a:t>
            </a:r>
            <a:r>
              <a:rPr sz="1300" spc="-15" dirty="0">
                <a:latin typeface="Calibri"/>
                <a:cs typeface="Calibri"/>
              </a:rPr>
              <a:t>J., </a:t>
            </a:r>
            <a:r>
              <a:rPr sz="1300" spc="-5" dirty="0">
                <a:latin typeface="Calibri"/>
                <a:cs typeface="Calibri"/>
              </a:rPr>
              <a:t>Mirza, </a:t>
            </a:r>
            <a:r>
              <a:rPr sz="1300" spc="-15" dirty="0">
                <a:latin typeface="Calibri"/>
                <a:cs typeface="Calibri"/>
              </a:rPr>
              <a:t>M., </a:t>
            </a:r>
            <a:r>
              <a:rPr sz="1300" spc="10" dirty="0">
                <a:latin typeface="Calibri"/>
                <a:cs typeface="Calibri"/>
              </a:rPr>
              <a:t>Xu, </a:t>
            </a:r>
            <a:r>
              <a:rPr sz="1300" spc="-15" dirty="0">
                <a:latin typeface="Calibri"/>
                <a:cs typeface="Calibri"/>
              </a:rPr>
              <a:t>B., </a:t>
            </a:r>
            <a:r>
              <a:rPr sz="1300" spc="-10" dirty="0">
                <a:latin typeface="Calibri"/>
                <a:cs typeface="Calibri"/>
              </a:rPr>
              <a:t>Warde-Farley, D., Ozair, S., </a:t>
            </a:r>
            <a:r>
              <a:rPr sz="1300" dirty="0">
                <a:latin typeface="Calibri"/>
                <a:cs typeface="Calibri"/>
              </a:rPr>
              <a:t>Courville, </a:t>
            </a:r>
            <a:r>
              <a:rPr sz="1300" spc="20" dirty="0">
                <a:latin typeface="Calibri"/>
                <a:cs typeface="Calibri"/>
              </a:rPr>
              <a:t>A. </a:t>
            </a:r>
            <a:r>
              <a:rPr sz="1300" spc="-5" dirty="0">
                <a:latin typeface="Calibri"/>
                <a:cs typeface="Calibri"/>
              </a:rPr>
              <a:t>and </a:t>
            </a:r>
            <a:r>
              <a:rPr sz="1300" spc="-10" dirty="0">
                <a:latin typeface="Calibri"/>
                <a:cs typeface="Calibri"/>
              </a:rPr>
              <a:t>Bengio, </a:t>
            </a:r>
            <a:r>
              <a:rPr sz="1300" spc="-70" dirty="0">
                <a:latin typeface="Calibri"/>
                <a:cs typeface="Calibri"/>
              </a:rPr>
              <a:t>Y.</a:t>
            </a:r>
            <a:r>
              <a:rPr sz="1300" spc="-7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3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Generative </a:t>
            </a:r>
            <a:r>
              <a:rPr sz="13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adversarial </a:t>
            </a:r>
            <a:r>
              <a:rPr sz="13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nets</a:t>
            </a:r>
            <a:r>
              <a:rPr sz="1300" spc="-20" dirty="0">
                <a:latin typeface="Calibri"/>
                <a:cs typeface="Calibri"/>
              </a:rPr>
              <a:t>, </a:t>
            </a:r>
            <a:r>
              <a:rPr sz="1300" spc="-15" dirty="0">
                <a:latin typeface="Calibri"/>
                <a:cs typeface="Calibri"/>
              </a:rPr>
              <a:t>NIPS</a:t>
            </a:r>
            <a:r>
              <a:rPr sz="1300" spc="-150" dirty="0">
                <a:latin typeface="Calibri"/>
                <a:cs typeface="Calibri"/>
              </a:rPr>
              <a:t> </a:t>
            </a:r>
            <a:r>
              <a:rPr sz="1300" spc="20" dirty="0">
                <a:latin typeface="Calibri"/>
                <a:cs typeface="Calibri"/>
              </a:rPr>
              <a:t>(2014).</a:t>
            </a:r>
            <a:endParaRPr sz="13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5" dirty="0">
                <a:latin typeface="Calibri"/>
                <a:cs typeface="Calibri"/>
              </a:rPr>
              <a:t>Goodfellow, </a:t>
            </a:r>
            <a:r>
              <a:rPr sz="1300" spc="-20" dirty="0">
                <a:latin typeface="Calibri"/>
                <a:cs typeface="Calibri"/>
              </a:rPr>
              <a:t>Ian</a:t>
            </a:r>
            <a:r>
              <a:rPr sz="1300" spc="-2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3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NIPS </a:t>
            </a:r>
            <a:r>
              <a:rPr sz="1300" u="sng" spc="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2016 </a:t>
            </a:r>
            <a:r>
              <a:rPr sz="13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Tutorial: Generative </a:t>
            </a:r>
            <a:r>
              <a:rPr sz="13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Adversarial </a:t>
            </a:r>
            <a:r>
              <a:rPr sz="13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Networks</a:t>
            </a:r>
            <a:r>
              <a:rPr sz="1300" spc="-15" dirty="0">
                <a:latin typeface="Calibri"/>
                <a:cs typeface="Calibri"/>
              </a:rPr>
              <a:t>, NIPS</a:t>
            </a:r>
            <a:r>
              <a:rPr sz="1300" spc="-60" dirty="0">
                <a:latin typeface="Calibri"/>
                <a:cs typeface="Calibri"/>
              </a:rPr>
              <a:t> </a:t>
            </a:r>
            <a:r>
              <a:rPr sz="1300" spc="20" dirty="0">
                <a:latin typeface="Calibri"/>
                <a:cs typeface="Calibri"/>
              </a:rPr>
              <a:t>(2016).</a:t>
            </a:r>
            <a:endParaRPr sz="1300" dirty="0">
              <a:latin typeface="Calibri"/>
              <a:cs typeface="Calibri"/>
            </a:endParaRPr>
          </a:p>
          <a:p>
            <a:pPr marL="241300" marR="153035" indent="-228600">
              <a:lnSpc>
                <a:spcPts val="1900"/>
              </a:lnSpc>
              <a:spcBef>
                <a:spcPts val="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5" dirty="0">
                <a:latin typeface="Calibri"/>
                <a:cs typeface="Calibri"/>
              </a:rPr>
              <a:t>Radford, A., </a:t>
            </a:r>
            <a:r>
              <a:rPr sz="1300" spc="-25" dirty="0">
                <a:latin typeface="Calibri"/>
                <a:cs typeface="Calibri"/>
              </a:rPr>
              <a:t>Metz, L. </a:t>
            </a:r>
            <a:r>
              <a:rPr sz="1300" spc="-5" dirty="0">
                <a:latin typeface="Calibri"/>
                <a:cs typeface="Calibri"/>
              </a:rPr>
              <a:t>and </a:t>
            </a:r>
            <a:r>
              <a:rPr sz="1300" spc="-10" dirty="0">
                <a:latin typeface="Calibri"/>
                <a:cs typeface="Calibri"/>
              </a:rPr>
              <a:t>Chintala, S.,</a:t>
            </a:r>
            <a:r>
              <a:rPr sz="13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3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Unsupervised </a:t>
            </a:r>
            <a:r>
              <a:rPr sz="13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representation </a:t>
            </a:r>
            <a:r>
              <a:rPr sz="13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learning </a:t>
            </a:r>
            <a:r>
              <a:rPr sz="13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with </a:t>
            </a:r>
            <a:r>
              <a:rPr sz="13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deep </a:t>
            </a:r>
            <a:r>
              <a:rPr sz="13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convolutional </a:t>
            </a:r>
            <a:r>
              <a:rPr sz="13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generative </a:t>
            </a:r>
            <a:r>
              <a:rPr sz="13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adversarial </a:t>
            </a:r>
            <a:r>
              <a:rPr sz="13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networks.</a:t>
            </a:r>
            <a:r>
              <a:rPr sz="13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latin typeface="Calibri"/>
                <a:cs typeface="Calibri"/>
              </a:rPr>
              <a:t>arXiv </a:t>
            </a:r>
            <a:r>
              <a:rPr sz="1300" spc="10" dirty="0">
                <a:latin typeface="Calibri"/>
                <a:cs typeface="Calibri"/>
              </a:rPr>
              <a:t>preprint  </a:t>
            </a:r>
            <a:r>
              <a:rPr sz="1300" spc="15" dirty="0">
                <a:latin typeface="Calibri"/>
                <a:cs typeface="Calibri"/>
              </a:rPr>
              <a:t>arXiv:1511.06434.</a:t>
            </a:r>
            <a:r>
              <a:rPr sz="1300" spc="-130" dirty="0">
                <a:latin typeface="Calibri"/>
                <a:cs typeface="Calibri"/>
              </a:rPr>
              <a:t> </a:t>
            </a:r>
            <a:r>
              <a:rPr sz="1300" spc="25" dirty="0">
                <a:latin typeface="Calibri"/>
                <a:cs typeface="Calibri"/>
              </a:rPr>
              <a:t>(2015).</a:t>
            </a:r>
            <a:endParaRPr sz="13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latin typeface="Calibri"/>
                <a:cs typeface="Calibri"/>
              </a:rPr>
              <a:t>Salimans, </a:t>
            </a:r>
            <a:r>
              <a:rPr sz="1300" spc="-55" dirty="0">
                <a:latin typeface="Calibri"/>
                <a:cs typeface="Calibri"/>
              </a:rPr>
              <a:t>T., </a:t>
            </a:r>
            <a:r>
              <a:rPr sz="1300" spc="-15" dirty="0">
                <a:latin typeface="Calibri"/>
                <a:cs typeface="Calibri"/>
              </a:rPr>
              <a:t>Goodfellow, </a:t>
            </a:r>
            <a:r>
              <a:rPr sz="1300" spc="-20" dirty="0">
                <a:latin typeface="Calibri"/>
                <a:cs typeface="Calibri"/>
              </a:rPr>
              <a:t>I., </a:t>
            </a:r>
            <a:r>
              <a:rPr sz="1300" spc="-15" dirty="0">
                <a:latin typeface="Calibri"/>
                <a:cs typeface="Calibri"/>
              </a:rPr>
              <a:t>Zaremba, </a:t>
            </a:r>
            <a:r>
              <a:rPr sz="1300" spc="-30" dirty="0">
                <a:latin typeface="Calibri"/>
                <a:cs typeface="Calibri"/>
              </a:rPr>
              <a:t>W., </a:t>
            </a:r>
            <a:r>
              <a:rPr sz="1300" spc="-5" dirty="0">
                <a:latin typeface="Calibri"/>
                <a:cs typeface="Calibri"/>
              </a:rPr>
              <a:t>Cheung, </a:t>
            </a:r>
            <a:r>
              <a:rPr sz="1300" spc="-60" dirty="0">
                <a:latin typeface="Calibri"/>
                <a:cs typeface="Calibri"/>
              </a:rPr>
              <a:t>V., </a:t>
            </a:r>
            <a:r>
              <a:rPr sz="1300" spc="5" dirty="0">
                <a:latin typeface="Calibri"/>
                <a:cs typeface="Calibri"/>
              </a:rPr>
              <a:t>Radford, A., </a:t>
            </a:r>
            <a:r>
              <a:rPr sz="1300" dirty="0">
                <a:latin typeface="Calibri"/>
                <a:cs typeface="Calibri"/>
              </a:rPr>
              <a:t>&amp; </a:t>
            </a:r>
            <a:r>
              <a:rPr sz="1300" spc="-5" dirty="0">
                <a:latin typeface="Calibri"/>
                <a:cs typeface="Calibri"/>
              </a:rPr>
              <a:t>Chen, </a:t>
            </a:r>
            <a:r>
              <a:rPr sz="1300" spc="10" dirty="0">
                <a:latin typeface="Calibri"/>
                <a:cs typeface="Calibri"/>
              </a:rPr>
              <a:t>X.</a:t>
            </a:r>
            <a:r>
              <a:rPr sz="1300" spc="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3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Improved </a:t>
            </a:r>
            <a:r>
              <a:rPr sz="13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techniques </a:t>
            </a:r>
            <a:r>
              <a:rPr sz="13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for training </a:t>
            </a:r>
            <a:r>
              <a:rPr sz="13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gans.</a:t>
            </a:r>
            <a:r>
              <a:rPr sz="13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300" spc="-15" dirty="0">
                <a:latin typeface="Calibri"/>
                <a:cs typeface="Calibri"/>
              </a:rPr>
              <a:t>NIPS</a:t>
            </a:r>
            <a:r>
              <a:rPr sz="1300" spc="60" dirty="0">
                <a:latin typeface="Calibri"/>
                <a:cs typeface="Calibri"/>
              </a:rPr>
              <a:t> </a:t>
            </a:r>
            <a:r>
              <a:rPr sz="1300" spc="25" dirty="0">
                <a:latin typeface="Calibri"/>
                <a:cs typeface="Calibri"/>
              </a:rPr>
              <a:t>(2016).</a:t>
            </a:r>
            <a:endParaRPr sz="1300" dirty="0">
              <a:latin typeface="Calibri"/>
              <a:cs typeface="Calibri"/>
            </a:endParaRPr>
          </a:p>
          <a:p>
            <a:pPr marL="241300" marR="5080" indent="-228600">
              <a:lnSpc>
                <a:spcPct val="115399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5" dirty="0">
                <a:latin typeface="Calibri"/>
                <a:cs typeface="Calibri"/>
              </a:rPr>
              <a:t>Chen, X., </a:t>
            </a:r>
            <a:r>
              <a:rPr sz="1300" dirty="0">
                <a:latin typeface="Calibri"/>
                <a:cs typeface="Calibri"/>
              </a:rPr>
              <a:t>Duan, </a:t>
            </a:r>
            <a:r>
              <a:rPr sz="1300" spc="-55" dirty="0">
                <a:latin typeface="Calibri"/>
                <a:cs typeface="Calibri"/>
              </a:rPr>
              <a:t>Y., </a:t>
            </a:r>
            <a:r>
              <a:rPr sz="1300" spc="-5" dirty="0">
                <a:latin typeface="Calibri"/>
                <a:cs typeface="Calibri"/>
              </a:rPr>
              <a:t>Houthooft, </a:t>
            </a:r>
            <a:r>
              <a:rPr sz="1300" spc="-15" dirty="0">
                <a:latin typeface="Calibri"/>
                <a:cs typeface="Calibri"/>
              </a:rPr>
              <a:t>R., </a:t>
            </a:r>
            <a:r>
              <a:rPr sz="1300" spc="-10" dirty="0">
                <a:latin typeface="Calibri"/>
                <a:cs typeface="Calibri"/>
              </a:rPr>
              <a:t>Schulman, </a:t>
            </a:r>
            <a:r>
              <a:rPr sz="1300" spc="-15" dirty="0">
                <a:latin typeface="Calibri"/>
                <a:cs typeface="Calibri"/>
              </a:rPr>
              <a:t>J., </a:t>
            </a:r>
            <a:r>
              <a:rPr sz="1300" spc="-20" dirty="0">
                <a:latin typeface="Calibri"/>
                <a:cs typeface="Calibri"/>
              </a:rPr>
              <a:t>Sutskever, I., </a:t>
            </a:r>
            <a:r>
              <a:rPr sz="1300" dirty="0">
                <a:latin typeface="Calibri"/>
                <a:cs typeface="Calibri"/>
              </a:rPr>
              <a:t>&amp; </a:t>
            </a:r>
            <a:r>
              <a:rPr sz="1300" spc="-5" dirty="0">
                <a:latin typeface="Calibri"/>
                <a:cs typeface="Calibri"/>
              </a:rPr>
              <a:t>Abbeel, </a:t>
            </a:r>
            <a:r>
              <a:rPr sz="1300" spc="-90" dirty="0">
                <a:latin typeface="Calibri"/>
                <a:cs typeface="Calibri"/>
              </a:rPr>
              <a:t>P.</a:t>
            </a:r>
            <a:r>
              <a:rPr sz="1300" spc="-9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3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InfoGAN: </a:t>
            </a:r>
            <a:r>
              <a:rPr sz="13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Interpretable </a:t>
            </a:r>
            <a:r>
              <a:rPr sz="13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Representation </a:t>
            </a:r>
            <a:r>
              <a:rPr sz="13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Learning </a:t>
            </a:r>
            <a:r>
              <a:rPr sz="13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by </a:t>
            </a:r>
            <a:r>
              <a:rPr sz="13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Information </a:t>
            </a:r>
            <a:r>
              <a:rPr sz="13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Maximization  </a:t>
            </a:r>
            <a:r>
              <a:rPr sz="13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Generative </a:t>
            </a:r>
            <a:r>
              <a:rPr sz="13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Adversarial </a:t>
            </a:r>
            <a:r>
              <a:rPr sz="13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Nets</a:t>
            </a:r>
            <a:r>
              <a:rPr sz="1300" spc="-30" dirty="0">
                <a:latin typeface="Calibri"/>
                <a:cs typeface="Calibri"/>
              </a:rPr>
              <a:t>, </a:t>
            </a:r>
            <a:r>
              <a:rPr sz="1300" spc="-15" dirty="0">
                <a:latin typeface="Calibri"/>
                <a:cs typeface="Calibri"/>
              </a:rPr>
              <a:t>NIPS</a:t>
            </a:r>
            <a:r>
              <a:rPr sz="1300" spc="-75" dirty="0">
                <a:latin typeface="Calibri"/>
                <a:cs typeface="Calibri"/>
              </a:rPr>
              <a:t> </a:t>
            </a:r>
            <a:r>
              <a:rPr sz="1300" spc="20" dirty="0">
                <a:latin typeface="Calibri"/>
                <a:cs typeface="Calibri"/>
              </a:rPr>
              <a:t>(2016).</a:t>
            </a:r>
            <a:endParaRPr sz="13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5" dirty="0">
                <a:latin typeface="Calibri"/>
                <a:cs typeface="Calibri"/>
              </a:rPr>
              <a:t>Zhao, </a:t>
            </a:r>
            <a:r>
              <a:rPr sz="1300" spc="5" dirty="0">
                <a:latin typeface="Calibri"/>
                <a:cs typeface="Calibri"/>
              </a:rPr>
              <a:t>Junbo, </a:t>
            </a:r>
            <a:r>
              <a:rPr sz="1300" spc="-20" dirty="0">
                <a:latin typeface="Calibri"/>
                <a:cs typeface="Calibri"/>
              </a:rPr>
              <a:t>Michael </a:t>
            </a:r>
            <a:r>
              <a:rPr sz="1300" spc="-15" dirty="0">
                <a:latin typeface="Calibri"/>
                <a:cs typeface="Calibri"/>
              </a:rPr>
              <a:t>Mathieu, </a:t>
            </a:r>
            <a:r>
              <a:rPr sz="1300" spc="-5" dirty="0">
                <a:latin typeface="Calibri"/>
                <a:cs typeface="Calibri"/>
              </a:rPr>
              <a:t>and </a:t>
            </a:r>
            <a:r>
              <a:rPr sz="1300" spc="-40" dirty="0">
                <a:latin typeface="Calibri"/>
                <a:cs typeface="Calibri"/>
              </a:rPr>
              <a:t>Yann </a:t>
            </a:r>
            <a:r>
              <a:rPr sz="1300" spc="-15" dirty="0">
                <a:latin typeface="Calibri"/>
                <a:cs typeface="Calibri"/>
              </a:rPr>
              <a:t>LeCun.</a:t>
            </a:r>
            <a:r>
              <a:rPr sz="1300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3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Energy-based </a:t>
            </a:r>
            <a:r>
              <a:rPr sz="13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generative </a:t>
            </a:r>
            <a:r>
              <a:rPr sz="13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adversarial </a:t>
            </a:r>
            <a:r>
              <a:rPr sz="13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network.</a:t>
            </a:r>
            <a:r>
              <a:rPr sz="13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latin typeface="Calibri"/>
                <a:cs typeface="Calibri"/>
              </a:rPr>
              <a:t>arXiv </a:t>
            </a:r>
            <a:r>
              <a:rPr sz="1300" spc="10" dirty="0">
                <a:latin typeface="Calibri"/>
                <a:cs typeface="Calibri"/>
              </a:rPr>
              <a:t>preprint </a:t>
            </a:r>
            <a:r>
              <a:rPr sz="1300" spc="15" dirty="0">
                <a:latin typeface="Calibri"/>
                <a:cs typeface="Calibri"/>
              </a:rPr>
              <a:t>arXiv:1609.03126</a:t>
            </a:r>
            <a:r>
              <a:rPr sz="1300" spc="-185" dirty="0">
                <a:latin typeface="Calibri"/>
                <a:cs typeface="Calibri"/>
              </a:rPr>
              <a:t> </a:t>
            </a:r>
            <a:r>
              <a:rPr sz="1300" spc="25" dirty="0">
                <a:latin typeface="Calibri"/>
                <a:cs typeface="Calibri"/>
              </a:rPr>
              <a:t>(2016).</a:t>
            </a:r>
            <a:endParaRPr sz="13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5" dirty="0">
                <a:latin typeface="Calibri"/>
                <a:cs typeface="Calibri"/>
              </a:rPr>
              <a:t>Mirza, </a:t>
            </a:r>
            <a:r>
              <a:rPr sz="1300" spc="-10" dirty="0">
                <a:latin typeface="Calibri"/>
                <a:cs typeface="Calibri"/>
              </a:rPr>
              <a:t>Mehdi, </a:t>
            </a:r>
            <a:r>
              <a:rPr sz="1300" spc="-5" dirty="0">
                <a:latin typeface="Calibri"/>
                <a:cs typeface="Calibri"/>
              </a:rPr>
              <a:t>and </a:t>
            </a:r>
            <a:r>
              <a:rPr sz="1300" spc="-10" dirty="0">
                <a:latin typeface="Calibri"/>
                <a:cs typeface="Calibri"/>
              </a:rPr>
              <a:t>Simon </a:t>
            </a:r>
            <a:r>
              <a:rPr sz="1300" spc="5" dirty="0">
                <a:latin typeface="Calibri"/>
                <a:cs typeface="Calibri"/>
              </a:rPr>
              <a:t>Osindero.</a:t>
            </a:r>
            <a:r>
              <a:rPr sz="1300" spc="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3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Conditional </a:t>
            </a:r>
            <a:r>
              <a:rPr sz="13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generative </a:t>
            </a:r>
            <a:r>
              <a:rPr sz="13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adversarial </a:t>
            </a:r>
            <a:r>
              <a:rPr sz="13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nets.</a:t>
            </a:r>
            <a:r>
              <a:rPr sz="1300" spc="-2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latin typeface="Calibri"/>
                <a:cs typeface="Calibri"/>
              </a:rPr>
              <a:t>arXiv </a:t>
            </a:r>
            <a:r>
              <a:rPr sz="1300" spc="10" dirty="0">
                <a:latin typeface="Calibri"/>
                <a:cs typeface="Calibri"/>
              </a:rPr>
              <a:t>preprint </a:t>
            </a:r>
            <a:r>
              <a:rPr sz="1300" spc="15" dirty="0">
                <a:latin typeface="Calibri"/>
                <a:cs typeface="Calibri"/>
              </a:rPr>
              <a:t>arXiv:1411.1784</a:t>
            </a:r>
            <a:r>
              <a:rPr sz="1300" spc="-85" dirty="0">
                <a:latin typeface="Calibri"/>
                <a:cs typeface="Calibri"/>
              </a:rPr>
              <a:t> </a:t>
            </a:r>
            <a:r>
              <a:rPr sz="1300" spc="25" dirty="0">
                <a:latin typeface="Calibri"/>
                <a:cs typeface="Calibri"/>
              </a:rPr>
              <a:t>(2014).</a:t>
            </a:r>
            <a:endParaRPr sz="13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latin typeface="Calibri"/>
                <a:cs typeface="Calibri"/>
              </a:rPr>
              <a:t>Liu,</a:t>
            </a:r>
            <a:r>
              <a:rPr sz="1300" spc="80" dirty="0">
                <a:latin typeface="Calibri"/>
                <a:cs typeface="Calibri"/>
              </a:rPr>
              <a:t> </a:t>
            </a:r>
            <a:r>
              <a:rPr sz="1300" spc="-30" dirty="0">
                <a:latin typeface="Calibri"/>
                <a:cs typeface="Calibri"/>
              </a:rPr>
              <a:t>Ming-Yu,</a:t>
            </a:r>
            <a:r>
              <a:rPr sz="1300" spc="80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and</a:t>
            </a:r>
            <a:r>
              <a:rPr sz="1300" spc="20" dirty="0">
                <a:latin typeface="Calibri"/>
                <a:cs typeface="Calibri"/>
              </a:rPr>
              <a:t> </a:t>
            </a:r>
            <a:r>
              <a:rPr sz="1300" spc="-15" dirty="0">
                <a:latin typeface="Calibri"/>
                <a:cs typeface="Calibri"/>
              </a:rPr>
              <a:t>Oncel</a:t>
            </a:r>
            <a:r>
              <a:rPr sz="1300" spc="105" dirty="0">
                <a:latin typeface="Calibri"/>
                <a:cs typeface="Calibri"/>
              </a:rPr>
              <a:t> </a:t>
            </a:r>
            <a:r>
              <a:rPr sz="1300" spc="-35" dirty="0">
                <a:latin typeface="Calibri"/>
                <a:cs typeface="Calibri"/>
              </a:rPr>
              <a:t>Tuzel.</a:t>
            </a:r>
            <a:r>
              <a:rPr sz="1300" spc="8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3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Coupled</a:t>
            </a:r>
            <a:r>
              <a:rPr sz="1300" u="sng" spc="-8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13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generative</a:t>
            </a:r>
            <a:r>
              <a:rPr sz="1300" u="sng" spc="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13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adversarial</a:t>
            </a:r>
            <a:r>
              <a:rPr sz="13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 </a:t>
            </a:r>
            <a:r>
              <a:rPr sz="13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networks.</a:t>
            </a:r>
            <a:r>
              <a:rPr sz="1300" spc="-2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300" spc="-15" dirty="0">
                <a:latin typeface="Calibri"/>
                <a:cs typeface="Calibri"/>
              </a:rPr>
              <a:t>NIPS</a:t>
            </a:r>
            <a:r>
              <a:rPr sz="1300" spc="110" dirty="0">
                <a:latin typeface="Calibri"/>
                <a:cs typeface="Calibri"/>
              </a:rPr>
              <a:t> </a:t>
            </a:r>
            <a:r>
              <a:rPr sz="1300" spc="25" dirty="0">
                <a:latin typeface="Calibri"/>
                <a:cs typeface="Calibri"/>
              </a:rPr>
              <a:t>(2016).</a:t>
            </a:r>
            <a:endParaRPr sz="13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latin typeface="Calibri"/>
                <a:cs typeface="Calibri"/>
              </a:rPr>
              <a:t>Denton, </a:t>
            </a:r>
            <a:r>
              <a:rPr sz="1300" spc="-30" dirty="0">
                <a:latin typeface="Calibri"/>
                <a:cs typeface="Calibri"/>
              </a:rPr>
              <a:t>E.L., </a:t>
            </a:r>
            <a:r>
              <a:rPr sz="1300" spc="-10" dirty="0">
                <a:latin typeface="Calibri"/>
                <a:cs typeface="Calibri"/>
              </a:rPr>
              <a:t>Chintala, </a:t>
            </a:r>
            <a:r>
              <a:rPr sz="1300" dirty="0">
                <a:latin typeface="Calibri"/>
                <a:cs typeface="Calibri"/>
              </a:rPr>
              <a:t>S. </a:t>
            </a:r>
            <a:r>
              <a:rPr sz="1300" spc="-5" dirty="0">
                <a:latin typeface="Calibri"/>
                <a:cs typeface="Calibri"/>
              </a:rPr>
              <a:t>and Fergus, </a:t>
            </a:r>
            <a:r>
              <a:rPr sz="1300" spc="-15" dirty="0">
                <a:latin typeface="Calibri"/>
                <a:cs typeface="Calibri"/>
              </a:rPr>
              <a:t>R., </a:t>
            </a:r>
            <a:r>
              <a:rPr sz="1300" spc="30" dirty="0">
                <a:latin typeface="Calibri"/>
                <a:cs typeface="Calibri"/>
              </a:rPr>
              <a:t>2015.</a:t>
            </a:r>
            <a:r>
              <a:rPr sz="1300" spc="3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3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Deep </a:t>
            </a:r>
            <a:r>
              <a:rPr sz="13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Generative </a:t>
            </a:r>
            <a:r>
              <a:rPr sz="1300" u="sng" spc="-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Image </a:t>
            </a:r>
            <a:r>
              <a:rPr sz="13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Models </a:t>
            </a:r>
            <a:r>
              <a:rPr sz="13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using a </a:t>
            </a:r>
            <a:r>
              <a:rPr sz="13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Laplacian </a:t>
            </a:r>
            <a:r>
              <a:rPr sz="13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Pyramid </a:t>
            </a:r>
            <a:r>
              <a:rPr sz="13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of </a:t>
            </a:r>
            <a:r>
              <a:rPr sz="13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Adversarial </a:t>
            </a:r>
            <a:r>
              <a:rPr sz="13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Networks.</a:t>
            </a:r>
            <a:r>
              <a:rPr sz="1300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300" spc="-15" dirty="0">
                <a:latin typeface="Calibri"/>
                <a:cs typeface="Calibri"/>
              </a:rPr>
              <a:t>NIPS</a:t>
            </a:r>
            <a:r>
              <a:rPr sz="1300" spc="-30" dirty="0">
                <a:latin typeface="Calibri"/>
                <a:cs typeface="Calibri"/>
              </a:rPr>
              <a:t> </a:t>
            </a:r>
            <a:r>
              <a:rPr sz="1300" spc="25" dirty="0">
                <a:latin typeface="Calibri"/>
                <a:cs typeface="Calibri"/>
              </a:rPr>
              <a:t>(2015)</a:t>
            </a:r>
            <a:endParaRPr sz="1300" dirty="0">
              <a:latin typeface="Calibri"/>
              <a:cs typeface="Calibri"/>
            </a:endParaRPr>
          </a:p>
          <a:p>
            <a:pPr marL="241300" marR="826135" indent="-228600">
              <a:lnSpc>
                <a:spcPct val="121800"/>
              </a:lnSpc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dirty="0">
                <a:latin typeface="Calibri"/>
                <a:cs typeface="Calibri"/>
              </a:rPr>
              <a:t>Dumoulin, </a:t>
            </a:r>
            <a:r>
              <a:rPr sz="1300" spc="-60" dirty="0">
                <a:latin typeface="Calibri"/>
                <a:cs typeface="Calibri"/>
              </a:rPr>
              <a:t>V., </a:t>
            </a:r>
            <a:r>
              <a:rPr sz="1300" spc="-15" dirty="0">
                <a:latin typeface="Calibri"/>
                <a:cs typeface="Calibri"/>
              </a:rPr>
              <a:t>Belghazi, </a:t>
            </a:r>
            <a:r>
              <a:rPr sz="1300" spc="-20" dirty="0">
                <a:latin typeface="Calibri"/>
                <a:cs typeface="Calibri"/>
              </a:rPr>
              <a:t>I., </a:t>
            </a:r>
            <a:r>
              <a:rPr sz="1300" spc="-5" dirty="0">
                <a:latin typeface="Calibri"/>
                <a:cs typeface="Calibri"/>
              </a:rPr>
              <a:t>Poole, </a:t>
            </a:r>
            <a:r>
              <a:rPr sz="1300" spc="-15" dirty="0">
                <a:latin typeface="Calibri"/>
                <a:cs typeface="Calibri"/>
              </a:rPr>
              <a:t>B., </a:t>
            </a:r>
            <a:r>
              <a:rPr sz="1300" spc="-20" dirty="0">
                <a:latin typeface="Calibri"/>
                <a:cs typeface="Calibri"/>
              </a:rPr>
              <a:t>Lamb, </a:t>
            </a:r>
            <a:r>
              <a:rPr sz="1300" spc="5" dirty="0">
                <a:latin typeface="Calibri"/>
                <a:cs typeface="Calibri"/>
              </a:rPr>
              <a:t>A., </a:t>
            </a:r>
            <a:r>
              <a:rPr sz="1300" dirty="0">
                <a:latin typeface="Calibri"/>
                <a:cs typeface="Calibri"/>
              </a:rPr>
              <a:t>Arjovsky, </a:t>
            </a:r>
            <a:r>
              <a:rPr sz="1300" spc="-15" dirty="0">
                <a:latin typeface="Calibri"/>
                <a:cs typeface="Calibri"/>
              </a:rPr>
              <a:t>M., </a:t>
            </a:r>
            <a:r>
              <a:rPr sz="1300" spc="-5" dirty="0">
                <a:latin typeface="Calibri"/>
                <a:cs typeface="Calibri"/>
              </a:rPr>
              <a:t>Mastropietro, </a:t>
            </a:r>
            <a:r>
              <a:rPr sz="1300" dirty="0">
                <a:latin typeface="Calibri"/>
                <a:cs typeface="Calibri"/>
              </a:rPr>
              <a:t>O., &amp; Courville, </a:t>
            </a:r>
            <a:r>
              <a:rPr sz="1300" spc="20" dirty="0">
                <a:latin typeface="Calibri"/>
                <a:cs typeface="Calibri"/>
              </a:rPr>
              <a:t>A.</a:t>
            </a:r>
            <a:r>
              <a:rPr sz="1300" spc="2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3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Adversarially </a:t>
            </a:r>
            <a:r>
              <a:rPr sz="13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learned </a:t>
            </a:r>
            <a:r>
              <a:rPr sz="13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inference.</a:t>
            </a:r>
            <a:r>
              <a:rPr sz="1300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latin typeface="Calibri"/>
                <a:cs typeface="Calibri"/>
              </a:rPr>
              <a:t>arXiv </a:t>
            </a:r>
            <a:r>
              <a:rPr sz="1300" spc="10" dirty="0">
                <a:latin typeface="Calibri"/>
                <a:cs typeface="Calibri"/>
              </a:rPr>
              <a:t>preprint  </a:t>
            </a:r>
            <a:r>
              <a:rPr sz="1300" spc="15" dirty="0">
                <a:latin typeface="Calibri"/>
                <a:cs typeface="Calibri"/>
              </a:rPr>
              <a:t>arXiv:1606.00704</a:t>
            </a:r>
            <a:r>
              <a:rPr sz="1300" spc="-60" dirty="0">
                <a:latin typeface="Calibri"/>
                <a:cs typeface="Calibri"/>
              </a:rPr>
              <a:t> </a:t>
            </a:r>
            <a:r>
              <a:rPr sz="1300" spc="10" dirty="0">
                <a:latin typeface="Calibri"/>
                <a:cs typeface="Calibri"/>
              </a:rPr>
              <a:t>(2016).</a:t>
            </a:r>
            <a:endParaRPr sz="13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17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spc="-15" dirty="0">
                <a:solidFill>
                  <a:srgbClr val="203864"/>
                </a:solidFill>
                <a:latin typeface="Calibri"/>
                <a:cs typeface="Calibri"/>
              </a:rPr>
              <a:t>Applications:</a:t>
            </a:r>
            <a:endParaRPr sz="16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latin typeface="Calibri"/>
                <a:cs typeface="Calibri"/>
              </a:rPr>
              <a:t>Isola, </a:t>
            </a:r>
            <a:r>
              <a:rPr sz="1300" spc="-70" dirty="0">
                <a:latin typeface="Calibri"/>
                <a:cs typeface="Calibri"/>
              </a:rPr>
              <a:t>P., </a:t>
            </a:r>
            <a:r>
              <a:rPr sz="1300" spc="5" dirty="0">
                <a:latin typeface="Calibri"/>
                <a:cs typeface="Calibri"/>
              </a:rPr>
              <a:t>Zhu, </a:t>
            </a:r>
            <a:r>
              <a:rPr sz="1300" spc="-10" dirty="0">
                <a:latin typeface="Calibri"/>
                <a:cs typeface="Calibri"/>
              </a:rPr>
              <a:t>J. </a:t>
            </a:r>
            <a:r>
              <a:rPr sz="1300" spc="-55" dirty="0">
                <a:latin typeface="Calibri"/>
                <a:cs typeface="Calibri"/>
              </a:rPr>
              <a:t>Y., </a:t>
            </a:r>
            <a:r>
              <a:rPr sz="1300" spc="5" dirty="0">
                <a:latin typeface="Calibri"/>
                <a:cs typeface="Calibri"/>
              </a:rPr>
              <a:t>Zhou, </a:t>
            </a:r>
            <a:r>
              <a:rPr sz="1300" spc="-55" dirty="0">
                <a:latin typeface="Calibri"/>
                <a:cs typeface="Calibri"/>
              </a:rPr>
              <a:t>T., </a:t>
            </a:r>
            <a:r>
              <a:rPr sz="1300" dirty="0">
                <a:latin typeface="Calibri"/>
                <a:cs typeface="Calibri"/>
              </a:rPr>
              <a:t>&amp; Efros, </a:t>
            </a:r>
            <a:r>
              <a:rPr sz="1300" spc="20" dirty="0">
                <a:latin typeface="Calibri"/>
                <a:cs typeface="Calibri"/>
              </a:rPr>
              <a:t>A. A.</a:t>
            </a:r>
            <a:r>
              <a:rPr sz="1300" spc="2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3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Image-to-image </a:t>
            </a:r>
            <a:r>
              <a:rPr sz="13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translation </a:t>
            </a:r>
            <a:r>
              <a:rPr sz="13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with </a:t>
            </a:r>
            <a:r>
              <a:rPr sz="13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conditional adversarial </a:t>
            </a:r>
            <a:r>
              <a:rPr sz="13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networks.</a:t>
            </a:r>
            <a:r>
              <a:rPr sz="13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latin typeface="Calibri"/>
                <a:cs typeface="Calibri"/>
              </a:rPr>
              <a:t>arXiv </a:t>
            </a:r>
            <a:r>
              <a:rPr sz="1300" spc="10" dirty="0">
                <a:latin typeface="Calibri"/>
                <a:cs typeface="Calibri"/>
              </a:rPr>
              <a:t>preprint </a:t>
            </a:r>
            <a:r>
              <a:rPr sz="1300" spc="15" dirty="0">
                <a:latin typeface="Calibri"/>
                <a:cs typeface="Calibri"/>
              </a:rPr>
              <a:t>arXiv:1611.07004.</a:t>
            </a:r>
            <a:r>
              <a:rPr sz="1300" spc="-125" dirty="0">
                <a:latin typeface="Calibri"/>
                <a:cs typeface="Calibri"/>
              </a:rPr>
              <a:t> </a:t>
            </a:r>
            <a:r>
              <a:rPr sz="1300" spc="25" dirty="0">
                <a:latin typeface="Calibri"/>
                <a:cs typeface="Calibri"/>
              </a:rPr>
              <a:t>(2016).</a:t>
            </a:r>
            <a:endParaRPr sz="13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20" dirty="0">
                <a:latin typeface="Calibri"/>
                <a:cs typeface="Calibri"/>
              </a:rPr>
              <a:t>Reed, </a:t>
            </a:r>
            <a:r>
              <a:rPr sz="1300" spc="-10" dirty="0">
                <a:latin typeface="Calibri"/>
                <a:cs typeface="Calibri"/>
              </a:rPr>
              <a:t>S., Akata, </a:t>
            </a:r>
            <a:r>
              <a:rPr sz="1300" spc="-15" dirty="0">
                <a:latin typeface="Calibri"/>
                <a:cs typeface="Calibri"/>
              </a:rPr>
              <a:t>Z., </a:t>
            </a:r>
            <a:r>
              <a:rPr sz="1300" spc="-40" dirty="0">
                <a:latin typeface="Calibri"/>
                <a:cs typeface="Calibri"/>
              </a:rPr>
              <a:t>Yan, </a:t>
            </a:r>
            <a:r>
              <a:rPr sz="1300" spc="-5" dirty="0">
                <a:latin typeface="Calibri"/>
                <a:cs typeface="Calibri"/>
              </a:rPr>
              <a:t>X., </a:t>
            </a:r>
            <a:r>
              <a:rPr sz="1300" spc="-15" dirty="0">
                <a:latin typeface="Calibri"/>
                <a:cs typeface="Calibri"/>
              </a:rPr>
              <a:t>Logeswaran, </a:t>
            </a:r>
            <a:r>
              <a:rPr sz="1300" spc="-30" dirty="0">
                <a:latin typeface="Calibri"/>
                <a:cs typeface="Calibri"/>
              </a:rPr>
              <a:t>L., </a:t>
            </a:r>
            <a:r>
              <a:rPr sz="1300" spc="-20" dirty="0">
                <a:latin typeface="Calibri"/>
                <a:cs typeface="Calibri"/>
              </a:rPr>
              <a:t>Schiele, </a:t>
            </a:r>
            <a:r>
              <a:rPr sz="1300" spc="-15" dirty="0">
                <a:latin typeface="Calibri"/>
                <a:cs typeface="Calibri"/>
              </a:rPr>
              <a:t>B., </a:t>
            </a:r>
            <a:r>
              <a:rPr sz="1300" dirty="0">
                <a:latin typeface="Calibri"/>
                <a:cs typeface="Calibri"/>
              </a:rPr>
              <a:t>&amp; </a:t>
            </a:r>
            <a:r>
              <a:rPr sz="1300" spc="-40" dirty="0">
                <a:latin typeface="Calibri"/>
                <a:cs typeface="Calibri"/>
              </a:rPr>
              <a:t>Lee, </a:t>
            </a:r>
            <a:r>
              <a:rPr sz="1300" spc="-5" dirty="0">
                <a:latin typeface="Calibri"/>
                <a:cs typeface="Calibri"/>
              </a:rPr>
              <a:t>H.</a:t>
            </a:r>
            <a:r>
              <a:rPr sz="1300" spc="-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3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Generative </a:t>
            </a:r>
            <a:r>
              <a:rPr sz="13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adversarial </a:t>
            </a:r>
            <a:r>
              <a:rPr sz="13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text </a:t>
            </a:r>
            <a:r>
              <a:rPr sz="13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to image </a:t>
            </a:r>
            <a:r>
              <a:rPr sz="13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synthesis.</a:t>
            </a:r>
            <a:r>
              <a:rPr sz="1300" spc="-1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latin typeface="Calibri"/>
                <a:cs typeface="Calibri"/>
              </a:rPr>
              <a:t>JMLR</a:t>
            </a:r>
            <a:r>
              <a:rPr sz="1300" spc="75" dirty="0">
                <a:latin typeface="Calibri"/>
                <a:cs typeface="Calibri"/>
              </a:rPr>
              <a:t> </a:t>
            </a:r>
            <a:r>
              <a:rPr sz="1300" spc="20" dirty="0">
                <a:latin typeface="Calibri"/>
                <a:cs typeface="Calibri"/>
              </a:rPr>
              <a:t>(2016).</a:t>
            </a:r>
            <a:endParaRPr sz="130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300" spc="-10" dirty="0">
                <a:latin typeface="Calibri"/>
                <a:cs typeface="Calibri"/>
              </a:rPr>
              <a:t>Antipov, </a:t>
            </a:r>
            <a:r>
              <a:rPr sz="1300" spc="-20" dirty="0">
                <a:latin typeface="Calibri"/>
                <a:cs typeface="Calibri"/>
              </a:rPr>
              <a:t>G., Baccouche, </a:t>
            </a:r>
            <a:r>
              <a:rPr sz="1300" spc="-15" dirty="0">
                <a:latin typeface="Calibri"/>
                <a:cs typeface="Calibri"/>
              </a:rPr>
              <a:t>M., </a:t>
            </a:r>
            <a:r>
              <a:rPr sz="1300" dirty="0">
                <a:latin typeface="Calibri"/>
                <a:cs typeface="Calibri"/>
              </a:rPr>
              <a:t>&amp; </a:t>
            </a:r>
            <a:r>
              <a:rPr sz="1300" spc="-25" dirty="0">
                <a:latin typeface="Calibri"/>
                <a:cs typeface="Calibri"/>
              </a:rPr>
              <a:t>Dugelay, </a:t>
            </a:r>
            <a:r>
              <a:rPr sz="1300" spc="-10" dirty="0">
                <a:latin typeface="Calibri"/>
                <a:cs typeface="Calibri"/>
              </a:rPr>
              <a:t>J. </a:t>
            </a:r>
            <a:r>
              <a:rPr sz="1300" spc="-25" dirty="0">
                <a:latin typeface="Calibri"/>
                <a:cs typeface="Calibri"/>
              </a:rPr>
              <a:t>L. </a:t>
            </a:r>
            <a:r>
              <a:rPr sz="1300" spc="20" dirty="0">
                <a:latin typeface="Calibri"/>
                <a:cs typeface="Calibri"/>
              </a:rPr>
              <a:t>(2017).</a:t>
            </a:r>
            <a:r>
              <a:rPr sz="1300" spc="2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3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Face </a:t>
            </a:r>
            <a:r>
              <a:rPr sz="13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Aging </a:t>
            </a:r>
            <a:r>
              <a:rPr sz="13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With Conditional </a:t>
            </a:r>
            <a:r>
              <a:rPr sz="13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Generative </a:t>
            </a:r>
            <a:r>
              <a:rPr sz="13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Adversarial </a:t>
            </a:r>
            <a:r>
              <a:rPr sz="13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Networks.</a:t>
            </a:r>
            <a:r>
              <a:rPr sz="1300" spc="-1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latin typeface="Calibri"/>
                <a:cs typeface="Calibri"/>
              </a:rPr>
              <a:t>arXiv </a:t>
            </a:r>
            <a:r>
              <a:rPr sz="1300" spc="10" dirty="0">
                <a:latin typeface="Calibri"/>
                <a:cs typeface="Calibri"/>
              </a:rPr>
              <a:t>preprint</a:t>
            </a:r>
            <a:r>
              <a:rPr sz="1300" spc="40" dirty="0">
                <a:latin typeface="Calibri"/>
                <a:cs typeface="Calibri"/>
              </a:rPr>
              <a:t> </a:t>
            </a:r>
            <a:r>
              <a:rPr sz="1300" spc="20" dirty="0">
                <a:latin typeface="Calibri"/>
                <a:cs typeface="Calibri"/>
              </a:rPr>
              <a:t>arXiv:1702.01983.</a:t>
            </a:r>
            <a:endParaRPr lang="en-US" sz="1300" spc="20" dirty="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1300" dirty="0">
                <a:latin typeface="Calibri"/>
                <a:cs typeface="Calibri"/>
                <a:hlinkClick r:id="rId2"/>
              </a:rPr>
              <a:t>DALL·E 2 </a:t>
            </a:r>
            <a:r>
              <a:rPr lang="en-US" sz="1300" dirty="0">
                <a:latin typeface="Calibri"/>
                <a:cs typeface="Calibri"/>
              </a:rPr>
              <a:t>can make realistic edits to existing images from a natural language caption. It can add and remove elements while taking shadows, reflections, and textures into account.</a:t>
            </a:r>
            <a:endParaRPr sz="13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4175" y="306260"/>
            <a:ext cx="12706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35" dirty="0"/>
              <a:t>G</a:t>
            </a:r>
            <a:r>
              <a:rPr sz="4400" spc="20" dirty="0"/>
              <a:t>A</a:t>
            </a:r>
            <a:r>
              <a:rPr sz="4400" spc="-10" dirty="0"/>
              <a:t>N</a:t>
            </a:r>
            <a:r>
              <a:rPr sz="4400" dirty="0"/>
              <a:t>s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203960"/>
            <a:ext cx="4652010" cy="37160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10" dirty="0">
                <a:solidFill>
                  <a:srgbClr val="1F4E79"/>
                </a:solidFill>
                <a:latin typeface="Calibri"/>
                <a:cs typeface="Calibri"/>
              </a:rPr>
              <a:t>Generative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latin typeface="Calibri"/>
                <a:cs typeface="Calibri"/>
              </a:rPr>
              <a:t>Learn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generative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model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37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b="1" spc="-5" dirty="0">
                <a:solidFill>
                  <a:srgbClr val="1F4E79"/>
                </a:solidFill>
                <a:latin typeface="Calibri"/>
                <a:cs typeface="Calibri"/>
              </a:rPr>
              <a:t>Adversarial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latin typeface="Calibri"/>
                <a:cs typeface="Calibri"/>
              </a:rPr>
              <a:t>Trained </a:t>
            </a:r>
            <a:r>
              <a:rPr sz="2400" spc="20" dirty="0">
                <a:latin typeface="Calibri"/>
                <a:cs typeface="Calibri"/>
              </a:rPr>
              <a:t>in </a:t>
            </a:r>
            <a:r>
              <a:rPr sz="2400" spc="-25" dirty="0">
                <a:latin typeface="Calibri"/>
                <a:cs typeface="Calibri"/>
              </a:rPr>
              <a:t>an </a:t>
            </a:r>
            <a:r>
              <a:rPr sz="2400" spc="-20" dirty="0">
                <a:latin typeface="Calibri"/>
                <a:cs typeface="Calibri"/>
              </a:rPr>
              <a:t>adversarial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setting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Font typeface="Arial"/>
              <a:buChar char="•"/>
            </a:pPr>
            <a:endParaRPr sz="38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b="1" spc="-15" dirty="0">
                <a:solidFill>
                  <a:srgbClr val="1F4E79"/>
                </a:solidFill>
                <a:latin typeface="Calibri"/>
                <a:cs typeface="Calibri"/>
              </a:rPr>
              <a:t>Networks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latin typeface="Calibri"/>
                <a:cs typeface="Calibri"/>
              </a:rPr>
              <a:t>Use </a:t>
            </a:r>
            <a:r>
              <a:rPr sz="2400" spc="5" dirty="0">
                <a:latin typeface="Calibri"/>
                <a:cs typeface="Calibri"/>
              </a:rPr>
              <a:t>Deep </a:t>
            </a:r>
            <a:r>
              <a:rPr sz="2400" spc="-20" dirty="0">
                <a:latin typeface="Calibri"/>
                <a:cs typeface="Calibri"/>
              </a:rPr>
              <a:t>Neural</a:t>
            </a:r>
            <a:r>
              <a:rPr sz="2400" spc="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4406" y="306260"/>
            <a:ext cx="56946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5" dirty="0"/>
              <a:t>Why </a:t>
            </a:r>
            <a:r>
              <a:rPr sz="4400" spc="-10" dirty="0"/>
              <a:t>Generative</a:t>
            </a:r>
            <a:r>
              <a:rPr sz="4400" spc="-140" dirty="0"/>
              <a:t> </a:t>
            </a:r>
            <a:r>
              <a:rPr sz="4400" spc="5" dirty="0"/>
              <a:t>Models?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916939" y="1253299"/>
            <a:ext cx="8355965" cy="488442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45" dirty="0">
                <a:solidFill>
                  <a:srgbClr val="1F4E79"/>
                </a:solidFill>
                <a:latin typeface="Calibri"/>
                <a:cs typeface="Calibri"/>
              </a:rPr>
              <a:t>We’ve </a:t>
            </a:r>
            <a:r>
              <a:rPr sz="2800" b="1" dirty="0">
                <a:solidFill>
                  <a:srgbClr val="1F4E79"/>
                </a:solidFill>
                <a:latin typeface="Calibri"/>
                <a:cs typeface="Calibri"/>
              </a:rPr>
              <a:t>only </a:t>
            </a:r>
            <a:r>
              <a:rPr sz="2800" b="1" spc="-10" dirty="0">
                <a:solidFill>
                  <a:srgbClr val="1F4E79"/>
                </a:solidFill>
                <a:latin typeface="Calibri"/>
                <a:cs typeface="Calibri"/>
              </a:rPr>
              <a:t>seen </a:t>
            </a:r>
            <a:r>
              <a:rPr sz="2800" b="1" dirty="0">
                <a:solidFill>
                  <a:srgbClr val="1F4E79"/>
                </a:solidFill>
                <a:latin typeface="Calibri"/>
                <a:cs typeface="Calibri"/>
              </a:rPr>
              <a:t>discriminative models </a:t>
            </a:r>
            <a:r>
              <a:rPr sz="2800" b="1" spc="-10" dirty="0">
                <a:solidFill>
                  <a:srgbClr val="1F4E79"/>
                </a:solidFill>
                <a:latin typeface="Calibri"/>
                <a:cs typeface="Calibri"/>
              </a:rPr>
              <a:t>so</a:t>
            </a:r>
            <a:r>
              <a:rPr sz="2800" b="1" spc="-20" dirty="0">
                <a:solidFill>
                  <a:srgbClr val="1F4E79"/>
                </a:solidFill>
                <a:latin typeface="Calibri"/>
                <a:cs typeface="Calibri"/>
              </a:rPr>
              <a:t> </a:t>
            </a:r>
            <a:r>
              <a:rPr sz="2800" b="1" spc="5" dirty="0">
                <a:solidFill>
                  <a:srgbClr val="1F4E79"/>
                </a:solidFill>
                <a:latin typeface="Calibri"/>
                <a:cs typeface="Calibri"/>
              </a:rPr>
              <a:t>far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10" dirty="0">
                <a:latin typeface="Calibri"/>
                <a:cs typeface="Calibri"/>
              </a:rPr>
              <a:t>Given </a:t>
            </a:r>
            <a:r>
              <a:rPr sz="2400" spc="-30" dirty="0">
                <a:latin typeface="Calibri"/>
                <a:cs typeface="Calibri"/>
              </a:rPr>
              <a:t>an </a:t>
            </a:r>
            <a:r>
              <a:rPr sz="2400" spc="-15" dirty="0">
                <a:latin typeface="Calibri"/>
                <a:cs typeface="Calibri"/>
              </a:rPr>
              <a:t>image </a:t>
            </a:r>
            <a:r>
              <a:rPr sz="2400" b="1" spc="-15" dirty="0">
                <a:latin typeface="Calibri"/>
                <a:cs typeface="Calibri"/>
              </a:rPr>
              <a:t>X</a:t>
            </a:r>
            <a:r>
              <a:rPr sz="2400" spc="-15" dirty="0">
                <a:latin typeface="Calibri"/>
                <a:cs typeface="Calibri"/>
              </a:rPr>
              <a:t>, </a:t>
            </a:r>
            <a:r>
              <a:rPr sz="2400" spc="5" dirty="0">
                <a:latin typeface="Calibri"/>
                <a:cs typeface="Calibri"/>
              </a:rPr>
              <a:t>predict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5" dirty="0">
                <a:latin typeface="Calibri"/>
                <a:cs typeface="Calibri"/>
              </a:rPr>
              <a:t>label</a:t>
            </a:r>
            <a:r>
              <a:rPr sz="2400" spc="-9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Y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Calibri"/>
                <a:cs typeface="Calibri"/>
              </a:rPr>
              <a:t>Estimates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P(Y|X)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37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b="1" spc="5" dirty="0">
                <a:solidFill>
                  <a:srgbClr val="1F4E79"/>
                </a:solidFill>
                <a:latin typeface="Calibri"/>
                <a:cs typeface="Calibri"/>
              </a:rPr>
              <a:t>Discriminative </a:t>
            </a:r>
            <a:r>
              <a:rPr sz="2800" b="1" dirty="0">
                <a:solidFill>
                  <a:srgbClr val="1F4E79"/>
                </a:solidFill>
                <a:latin typeface="Calibri"/>
                <a:cs typeface="Calibri"/>
              </a:rPr>
              <a:t>models </a:t>
            </a:r>
            <a:r>
              <a:rPr sz="2800" b="1" spc="-5" dirty="0">
                <a:solidFill>
                  <a:srgbClr val="1F4E79"/>
                </a:solidFill>
                <a:latin typeface="Calibri"/>
                <a:cs typeface="Calibri"/>
              </a:rPr>
              <a:t>have </a:t>
            </a:r>
            <a:r>
              <a:rPr sz="2800" b="1" spc="-25" dirty="0">
                <a:solidFill>
                  <a:srgbClr val="1F4E79"/>
                </a:solidFill>
                <a:latin typeface="Calibri"/>
                <a:cs typeface="Calibri"/>
              </a:rPr>
              <a:t>several </a:t>
            </a:r>
            <a:r>
              <a:rPr sz="2800" b="1" spc="-55" dirty="0">
                <a:solidFill>
                  <a:srgbClr val="1F4E79"/>
                </a:solidFill>
                <a:latin typeface="Calibri"/>
                <a:cs typeface="Calibri"/>
              </a:rPr>
              <a:t>key</a:t>
            </a:r>
            <a:r>
              <a:rPr sz="2800" b="1" spc="-120" dirty="0">
                <a:solidFill>
                  <a:srgbClr val="1F4E79"/>
                </a:solidFill>
                <a:latin typeface="Calibri"/>
                <a:cs typeface="Calibri"/>
              </a:rPr>
              <a:t> </a:t>
            </a:r>
            <a:r>
              <a:rPr sz="2800" b="1" spc="10" dirty="0">
                <a:solidFill>
                  <a:srgbClr val="1F4E79"/>
                </a:solidFill>
                <a:latin typeface="Calibri"/>
                <a:cs typeface="Calibri"/>
              </a:rPr>
              <a:t>limitations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Can’t</a:t>
            </a:r>
            <a:r>
              <a:rPr sz="2400" spc="-55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model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25" dirty="0">
                <a:latin typeface="Calibri"/>
                <a:cs typeface="Calibri"/>
              </a:rPr>
              <a:t>P(X)</a:t>
            </a:r>
            <a:r>
              <a:rPr sz="2400" spc="-25" dirty="0">
                <a:latin typeface="Calibri"/>
                <a:cs typeface="Calibri"/>
              </a:rPr>
              <a:t>,</a:t>
            </a:r>
            <a:r>
              <a:rPr sz="2400" spc="55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i.e.</a:t>
            </a:r>
            <a:r>
              <a:rPr sz="2400" spc="-5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the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probability</a:t>
            </a:r>
            <a:r>
              <a:rPr sz="2400" spc="-229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of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seeing</a:t>
            </a:r>
            <a:r>
              <a:rPr sz="2400" spc="-7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certain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image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10" dirty="0">
                <a:latin typeface="Calibri"/>
                <a:cs typeface="Calibri"/>
              </a:rPr>
              <a:t>Thus, </a:t>
            </a:r>
            <a:r>
              <a:rPr sz="2400" spc="-10" dirty="0">
                <a:latin typeface="Calibri"/>
                <a:cs typeface="Calibri"/>
              </a:rPr>
              <a:t>can’t </a:t>
            </a:r>
            <a:r>
              <a:rPr sz="2400" spc="-5" dirty="0">
                <a:latin typeface="Calibri"/>
                <a:cs typeface="Calibri"/>
              </a:rPr>
              <a:t>sample </a:t>
            </a:r>
            <a:r>
              <a:rPr sz="2400" spc="-15" dirty="0">
                <a:latin typeface="Calibri"/>
                <a:cs typeface="Calibri"/>
              </a:rPr>
              <a:t>from </a:t>
            </a:r>
            <a:r>
              <a:rPr sz="2400" b="1" spc="-25" dirty="0">
                <a:latin typeface="Calibri"/>
                <a:cs typeface="Calibri"/>
              </a:rPr>
              <a:t>P(X)</a:t>
            </a:r>
            <a:r>
              <a:rPr sz="2400" spc="-25" dirty="0">
                <a:latin typeface="Calibri"/>
                <a:cs typeface="Calibri"/>
              </a:rPr>
              <a:t>, </a:t>
            </a:r>
            <a:r>
              <a:rPr sz="2400" spc="10" dirty="0">
                <a:latin typeface="Calibri"/>
                <a:cs typeface="Calibri"/>
              </a:rPr>
              <a:t>i.e. </a:t>
            </a:r>
            <a:r>
              <a:rPr sz="2400" b="1" spc="-5" dirty="0">
                <a:solidFill>
                  <a:srgbClr val="FF0000"/>
                </a:solidFill>
                <a:latin typeface="Calibri"/>
                <a:cs typeface="Calibri"/>
              </a:rPr>
              <a:t>can’t </a:t>
            </a:r>
            <a:r>
              <a:rPr sz="2400" b="1" spc="-20" dirty="0">
                <a:solidFill>
                  <a:srgbClr val="FF0000"/>
                </a:solidFill>
                <a:latin typeface="Calibri"/>
                <a:cs typeface="Calibri"/>
              </a:rPr>
              <a:t>generate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new</a:t>
            </a:r>
            <a:r>
              <a:rPr sz="2400" b="1" spc="2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0000"/>
                </a:solidFill>
                <a:latin typeface="Calibri"/>
                <a:cs typeface="Calibri"/>
              </a:rPr>
              <a:t>images</a:t>
            </a:r>
            <a:endParaRPr sz="24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375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b="1" spc="-10" dirty="0">
                <a:solidFill>
                  <a:srgbClr val="1F4E79"/>
                </a:solidFill>
                <a:latin typeface="Calibri"/>
                <a:cs typeface="Calibri"/>
              </a:rPr>
              <a:t>Generative </a:t>
            </a:r>
            <a:r>
              <a:rPr sz="2800" b="1" dirty="0">
                <a:solidFill>
                  <a:srgbClr val="1F4E79"/>
                </a:solidFill>
                <a:latin typeface="Calibri"/>
                <a:cs typeface="Calibri"/>
              </a:rPr>
              <a:t>models </a:t>
            </a:r>
            <a:r>
              <a:rPr sz="2800" b="1" spc="10" dirty="0">
                <a:solidFill>
                  <a:srgbClr val="1F4E79"/>
                </a:solidFill>
                <a:latin typeface="Calibri"/>
                <a:cs typeface="Calibri"/>
              </a:rPr>
              <a:t>(in </a:t>
            </a:r>
            <a:r>
              <a:rPr sz="2800" b="1" spc="-20" dirty="0">
                <a:solidFill>
                  <a:srgbClr val="1F4E79"/>
                </a:solidFill>
                <a:latin typeface="Calibri"/>
                <a:cs typeface="Calibri"/>
              </a:rPr>
              <a:t>general) </a:t>
            </a:r>
            <a:r>
              <a:rPr sz="2800" b="1" dirty="0">
                <a:solidFill>
                  <a:srgbClr val="1F4E79"/>
                </a:solidFill>
                <a:latin typeface="Calibri"/>
                <a:cs typeface="Calibri"/>
              </a:rPr>
              <a:t>cope </a:t>
            </a:r>
            <a:r>
              <a:rPr sz="2800" b="1" spc="10" dirty="0">
                <a:solidFill>
                  <a:srgbClr val="1F4E79"/>
                </a:solidFill>
                <a:latin typeface="Calibri"/>
                <a:cs typeface="Calibri"/>
              </a:rPr>
              <a:t>with </a:t>
            </a:r>
            <a:r>
              <a:rPr sz="2800" b="1" spc="5" dirty="0">
                <a:solidFill>
                  <a:srgbClr val="1F4E79"/>
                </a:solidFill>
                <a:latin typeface="Calibri"/>
                <a:cs typeface="Calibri"/>
              </a:rPr>
              <a:t>all </a:t>
            </a:r>
            <a:r>
              <a:rPr sz="2800" b="1" spc="-5" dirty="0">
                <a:solidFill>
                  <a:srgbClr val="1F4E79"/>
                </a:solidFill>
                <a:latin typeface="Calibri"/>
                <a:cs typeface="Calibri"/>
              </a:rPr>
              <a:t>of</a:t>
            </a:r>
            <a:r>
              <a:rPr sz="2800" b="1" spc="-190" dirty="0">
                <a:solidFill>
                  <a:srgbClr val="1F4E7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1F4E79"/>
                </a:solidFill>
                <a:latin typeface="Calibri"/>
                <a:cs typeface="Calibri"/>
              </a:rPr>
              <a:t>above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Calibri"/>
                <a:cs typeface="Calibri"/>
              </a:rPr>
              <a:t>Can </a:t>
            </a:r>
            <a:r>
              <a:rPr sz="2400" spc="10" dirty="0">
                <a:latin typeface="Calibri"/>
                <a:cs typeface="Calibri"/>
              </a:rPr>
              <a:t>model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b="1" spc="-15" dirty="0">
                <a:latin typeface="Calibri"/>
                <a:cs typeface="Calibri"/>
              </a:rPr>
              <a:t>P(X)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latin typeface="Calibri"/>
                <a:cs typeface="Calibri"/>
              </a:rPr>
              <a:t>Can generate </a:t>
            </a:r>
            <a:r>
              <a:rPr sz="2400" spc="10" dirty="0">
                <a:latin typeface="Calibri"/>
                <a:cs typeface="Calibri"/>
              </a:rPr>
              <a:t>new</a:t>
            </a:r>
            <a:r>
              <a:rPr sz="2400" spc="-9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images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32275" y="306260"/>
            <a:ext cx="371982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10" dirty="0"/>
              <a:t>Magic </a:t>
            </a:r>
            <a:r>
              <a:rPr sz="4400" dirty="0"/>
              <a:t>of</a:t>
            </a:r>
            <a:r>
              <a:rPr sz="4400" spc="-150" dirty="0"/>
              <a:t> </a:t>
            </a:r>
            <a:r>
              <a:rPr sz="4400" spc="5" dirty="0"/>
              <a:t>GANs…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7391400" y="2120900"/>
            <a:ext cx="3175000" cy="408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5400" y="2171700"/>
            <a:ext cx="3175000" cy="4089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77591" y="6501192"/>
            <a:ext cx="10495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Lotter, </a:t>
            </a:r>
            <a:r>
              <a:rPr sz="1200" spc="20" dirty="0">
                <a:solidFill>
                  <a:srgbClr val="7F7F7F"/>
                </a:solidFill>
                <a:latin typeface="Calibri"/>
                <a:cs typeface="Calibri"/>
              </a:rPr>
              <a:t>William,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Gabriel Kreiman,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and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David </a:t>
            </a:r>
            <a:r>
              <a:rPr sz="1200" spc="-25" dirty="0">
                <a:solidFill>
                  <a:srgbClr val="7F7F7F"/>
                </a:solidFill>
                <a:latin typeface="Calibri"/>
                <a:cs typeface="Calibri"/>
              </a:rPr>
              <a:t>Cox.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"Unsupervised learning </a:t>
            </a:r>
            <a:r>
              <a:rPr sz="1200" spc="-20" dirty="0">
                <a:solidFill>
                  <a:srgbClr val="7F7F7F"/>
                </a:solidFill>
                <a:latin typeface="Calibri"/>
                <a:cs typeface="Calibri"/>
              </a:rPr>
              <a:t>of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visual </a:t>
            </a:r>
            <a:r>
              <a:rPr sz="1200" spc="-15" dirty="0">
                <a:solidFill>
                  <a:srgbClr val="7F7F7F"/>
                </a:solidFill>
                <a:latin typeface="Calibri"/>
                <a:cs typeface="Calibri"/>
              </a:rPr>
              <a:t>structure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using </a:t>
            </a:r>
            <a:r>
              <a:rPr sz="1200" spc="-15" dirty="0">
                <a:solidFill>
                  <a:srgbClr val="7F7F7F"/>
                </a:solidFill>
                <a:latin typeface="Calibri"/>
                <a:cs typeface="Calibri"/>
              </a:rPr>
              <a:t>predictive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generative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networks." </a:t>
            </a:r>
            <a:r>
              <a:rPr sz="1200" i="1" spc="-10" dirty="0">
                <a:solidFill>
                  <a:srgbClr val="7F7F7F"/>
                </a:solidFill>
                <a:latin typeface="Calibri"/>
                <a:cs typeface="Calibri"/>
              </a:rPr>
              <a:t>arXiv preprint </a:t>
            </a:r>
            <a:r>
              <a:rPr sz="1200" i="1" spc="-15" dirty="0">
                <a:solidFill>
                  <a:srgbClr val="7F7F7F"/>
                </a:solidFill>
                <a:latin typeface="Calibri"/>
                <a:cs typeface="Calibri"/>
              </a:rPr>
              <a:t>arXiv:1511.06380</a:t>
            </a:r>
            <a:r>
              <a:rPr sz="1200" i="1" spc="2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5" dirty="0">
                <a:solidFill>
                  <a:srgbClr val="7F7F7F"/>
                </a:solidFill>
                <a:latin typeface="Calibri"/>
                <a:cs typeface="Calibri"/>
              </a:rPr>
              <a:t>(2015).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32275" y="306260"/>
            <a:ext cx="371982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10" dirty="0">
                <a:solidFill>
                  <a:srgbClr val="FF0000"/>
                </a:solidFill>
                <a:latin typeface="Calibri Light"/>
                <a:cs typeface="Calibri Light"/>
              </a:rPr>
              <a:t>Magic </a:t>
            </a:r>
            <a:r>
              <a:rPr sz="4400" b="0" dirty="0">
                <a:solidFill>
                  <a:srgbClr val="FF0000"/>
                </a:solidFill>
                <a:latin typeface="Calibri Light"/>
                <a:cs typeface="Calibri Light"/>
              </a:rPr>
              <a:t>of</a:t>
            </a:r>
            <a:r>
              <a:rPr sz="4400" b="0" spc="-150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4400" b="0" spc="5" dirty="0">
                <a:solidFill>
                  <a:srgbClr val="FF0000"/>
                </a:solidFill>
                <a:latin typeface="Calibri Light"/>
                <a:cs typeface="Calibri Light"/>
              </a:rPr>
              <a:t>GANs…</a:t>
            </a:r>
            <a:endParaRPr sz="4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76441" y="2324100"/>
            <a:ext cx="2557739" cy="37230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47455" y="2325796"/>
            <a:ext cx="2550550" cy="36796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14500" y="1943100"/>
            <a:ext cx="2933700" cy="419100"/>
          </a:xfrm>
          <a:custGeom>
            <a:avLst/>
            <a:gdLst/>
            <a:ahLst/>
            <a:cxnLst/>
            <a:rect l="l" t="t" r="r" b="b"/>
            <a:pathLst>
              <a:path w="2933700" h="419100">
                <a:moveTo>
                  <a:pt x="0" y="0"/>
                </a:moveTo>
                <a:lnTo>
                  <a:pt x="2933700" y="0"/>
                </a:lnTo>
                <a:lnTo>
                  <a:pt x="2933700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614960" y="6501192"/>
            <a:ext cx="9199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Ledig,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Christian,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et </a:t>
            </a:r>
            <a:r>
              <a:rPr sz="1200" spc="15" dirty="0">
                <a:solidFill>
                  <a:srgbClr val="7F7F7F"/>
                </a:solidFill>
                <a:latin typeface="Calibri"/>
                <a:cs typeface="Calibri"/>
              </a:rPr>
              <a:t>al.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"Photo-realistic </a:t>
            </a:r>
            <a:r>
              <a:rPr sz="1200" spc="10" dirty="0">
                <a:solidFill>
                  <a:srgbClr val="7F7F7F"/>
                </a:solidFill>
                <a:latin typeface="Calibri"/>
                <a:cs typeface="Calibri"/>
              </a:rPr>
              <a:t>single </a:t>
            </a:r>
            <a:r>
              <a:rPr sz="1200" spc="25" dirty="0">
                <a:solidFill>
                  <a:srgbClr val="7F7F7F"/>
                </a:solidFill>
                <a:latin typeface="Calibri"/>
                <a:cs typeface="Calibri"/>
              </a:rPr>
              <a:t>image 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super-resolution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using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a </a:t>
            </a:r>
            <a:r>
              <a:rPr sz="1200" spc="-5" dirty="0">
                <a:solidFill>
                  <a:srgbClr val="7F7F7F"/>
                </a:solidFill>
                <a:latin typeface="Calibri"/>
                <a:cs typeface="Calibri"/>
              </a:rPr>
              <a:t>generative </a:t>
            </a:r>
            <a:r>
              <a:rPr sz="1200" dirty="0">
                <a:solidFill>
                  <a:srgbClr val="7F7F7F"/>
                </a:solidFill>
                <a:latin typeface="Calibri"/>
                <a:cs typeface="Calibri"/>
              </a:rPr>
              <a:t>adversarial </a:t>
            </a:r>
            <a:r>
              <a:rPr sz="1200" spc="-15" dirty="0">
                <a:solidFill>
                  <a:srgbClr val="7F7F7F"/>
                </a:solidFill>
                <a:latin typeface="Calibri"/>
                <a:cs typeface="Calibri"/>
              </a:rPr>
              <a:t>network." </a:t>
            </a:r>
            <a:r>
              <a:rPr sz="1200" i="1" spc="-10" dirty="0">
                <a:solidFill>
                  <a:srgbClr val="7F7F7F"/>
                </a:solidFill>
                <a:latin typeface="Calibri"/>
                <a:cs typeface="Calibri"/>
              </a:rPr>
              <a:t>arXiv preprint </a:t>
            </a:r>
            <a:r>
              <a:rPr sz="1200" i="1" spc="-15" dirty="0">
                <a:solidFill>
                  <a:srgbClr val="7F7F7F"/>
                </a:solidFill>
                <a:latin typeface="Calibri"/>
                <a:cs typeface="Calibri"/>
              </a:rPr>
              <a:t>arXiv:1609.04802</a:t>
            </a:r>
            <a:r>
              <a:rPr sz="1200" i="1" spc="-35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1200" spc="5" dirty="0">
                <a:solidFill>
                  <a:srgbClr val="7F7F7F"/>
                </a:solidFill>
                <a:latin typeface="Calibri"/>
                <a:cs typeface="Calibri"/>
              </a:rPr>
              <a:t>(2016).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31485" y="1590550"/>
            <a:ext cx="50920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10" dirty="0">
                <a:latin typeface="Calibri Light"/>
                <a:cs typeface="Calibri Light"/>
              </a:rPr>
              <a:t>Which </a:t>
            </a:r>
            <a:r>
              <a:rPr sz="2800" b="0" spc="25" dirty="0">
                <a:latin typeface="Calibri Light"/>
                <a:cs typeface="Calibri Light"/>
              </a:rPr>
              <a:t>one </a:t>
            </a:r>
            <a:r>
              <a:rPr sz="2800" b="0" spc="-10" dirty="0">
                <a:latin typeface="Calibri Light"/>
                <a:cs typeface="Calibri Light"/>
              </a:rPr>
              <a:t>is </a:t>
            </a:r>
            <a:r>
              <a:rPr sz="2800" b="0" spc="10" dirty="0">
                <a:latin typeface="Calibri Light"/>
                <a:cs typeface="Calibri Light"/>
              </a:rPr>
              <a:t>Computer</a:t>
            </a:r>
            <a:r>
              <a:rPr sz="2800" b="0" spc="-405" dirty="0">
                <a:latin typeface="Calibri Light"/>
                <a:cs typeface="Calibri Light"/>
              </a:rPr>
              <a:t> </a:t>
            </a:r>
            <a:r>
              <a:rPr sz="2800" b="0" dirty="0">
                <a:latin typeface="Calibri Light"/>
                <a:cs typeface="Calibri Light"/>
              </a:rPr>
              <a:t>generated?</a:t>
            </a:r>
            <a:endParaRPr sz="280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32275" y="306260"/>
            <a:ext cx="371982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10" dirty="0"/>
              <a:t>Magic </a:t>
            </a:r>
            <a:r>
              <a:rPr sz="4400" dirty="0"/>
              <a:t>of</a:t>
            </a:r>
            <a:r>
              <a:rPr sz="4400" spc="-150" dirty="0"/>
              <a:t> </a:t>
            </a:r>
            <a:r>
              <a:rPr sz="4400" spc="5" dirty="0"/>
              <a:t>GANs…</a:t>
            </a:r>
            <a:endParaRPr sz="4400"/>
          </a:p>
        </p:txBody>
      </p:sp>
      <p:sp>
        <p:nvSpPr>
          <p:cNvPr id="3" name="object 3"/>
          <p:cNvSpPr/>
          <p:nvPr/>
        </p:nvSpPr>
        <p:spPr>
          <a:xfrm>
            <a:off x="717027" y="1299358"/>
            <a:ext cx="10616965" cy="50379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89067" y="6501192"/>
            <a:ext cx="355155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3"/>
              </a:rPr>
              <a:t>http://people.eecs.berkeley.edu/~junyanz/projects/gvm/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11311" y="1172664"/>
            <a:ext cx="8440060" cy="3718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33524" y="61677"/>
            <a:ext cx="3586479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00" spc="-40" dirty="0"/>
              <a:t>GAN’s</a:t>
            </a:r>
            <a:r>
              <a:rPr sz="3700" spc="-120" dirty="0"/>
              <a:t> </a:t>
            </a:r>
            <a:r>
              <a:rPr sz="3700" spc="-20" dirty="0"/>
              <a:t>Architecture</a:t>
            </a:r>
            <a:endParaRPr sz="3700"/>
          </a:p>
        </p:txBody>
      </p:sp>
      <p:sp>
        <p:nvSpPr>
          <p:cNvPr id="12" name="object 12"/>
          <p:cNvSpPr txBox="1"/>
          <p:nvPr/>
        </p:nvSpPr>
        <p:spPr>
          <a:xfrm>
            <a:off x="3999260" y="6508484"/>
            <a:ext cx="781050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</a:rPr>
              <a:t>https://</a:t>
            </a:r>
            <a:r>
              <a:rPr sz="1200" spc="-10" dirty="0">
                <a:solidFill>
                  <a:srgbClr val="7F7F7F"/>
                </a:solidFill>
                <a:latin typeface="Calibri"/>
                <a:cs typeface="Calibri"/>
                <a:hlinkClick r:id="rId3"/>
              </a:rPr>
              <a:t>www.slideshare.net/xavigiro/deep-learning-for-computer-vision-generative-models-and-adversarial-training-upc-2016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1909" y="5586155"/>
            <a:ext cx="7609840" cy="759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 indent="-2921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2400" b="1" dirty="0">
                <a:latin typeface="Calibri"/>
                <a:cs typeface="Calibri"/>
              </a:rPr>
              <a:t>Z </a:t>
            </a:r>
            <a:r>
              <a:rPr sz="2400" spc="20" dirty="0">
                <a:latin typeface="Calibri"/>
                <a:cs typeface="Calibri"/>
              </a:rPr>
              <a:t>is </a:t>
            </a:r>
            <a:r>
              <a:rPr sz="2400" spc="-10" dirty="0">
                <a:latin typeface="Calibri"/>
                <a:cs typeface="Calibri"/>
              </a:rPr>
              <a:t>some </a:t>
            </a:r>
            <a:r>
              <a:rPr sz="2400" dirty="0">
                <a:latin typeface="Calibri"/>
                <a:cs typeface="Calibri"/>
              </a:rPr>
              <a:t>random </a:t>
            </a:r>
            <a:r>
              <a:rPr sz="2400" spc="15" dirty="0">
                <a:latin typeface="Calibri"/>
                <a:cs typeface="Calibri"/>
              </a:rPr>
              <a:t>noise</a:t>
            </a:r>
            <a:r>
              <a:rPr sz="2400" spc="-225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(Gaussian/Uniform).</a:t>
            </a:r>
            <a:endParaRPr sz="2400">
              <a:latin typeface="Calibri"/>
              <a:cs typeface="Calibri"/>
            </a:endParaRPr>
          </a:p>
          <a:p>
            <a:pPr marL="304800" indent="-292100">
              <a:lnSpc>
                <a:spcPct val="100000"/>
              </a:lnSpc>
              <a:spcBef>
                <a:spcPts val="20"/>
              </a:spcBef>
              <a:buFont typeface="Arial"/>
              <a:buChar char="•"/>
              <a:tabLst>
                <a:tab pos="304165" algn="l"/>
                <a:tab pos="304800" algn="l"/>
              </a:tabLst>
            </a:pPr>
            <a:r>
              <a:rPr sz="2400" b="1" dirty="0">
                <a:latin typeface="Calibri"/>
                <a:cs typeface="Calibri"/>
              </a:rPr>
              <a:t>Z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can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be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thought</a:t>
            </a:r>
            <a:r>
              <a:rPr sz="2400" spc="-150" dirty="0">
                <a:latin typeface="Calibri"/>
                <a:cs typeface="Calibri"/>
              </a:rPr>
              <a:t> </a:t>
            </a:r>
            <a:r>
              <a:rPr sz="2400" spc="-25" dirty="0">
                <a:latin typeface="Calibri"/>
                <a:cs typeface="Calibri"/>
              </a:rPr>
              <a:t>as</a:t>
            </a:r>
            <a:r>
              <a:rPr sz="2400" spc="15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5" dirty="0">
                <a:latin typeface="Calibri"/>
                <a:cs typeface="Calibri"/>
              </a:rPr>
              <a:t>latent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representation</a:t>
            </a:r>
            <a:r>
              <a:rPr sz="2400" spc="-204" dirty="0">
                <a:latin typeface="Calibri"/>
                <a:cs typeface="Calibri"/>
              </a:rPr>
              <a:t> </a:t>
            </a:r>
            <a:r>
              <a:rPr sz="2400" spc="15" dirty="0">
                <a:latin typeface="Calibri"/>
                <a:cs typeface="Calibri"/>
              </a:rPr>
              <a:t>of</a:t>
            </a:r>
            <a:r>
              <a:rPr sz="2400" spc="20" dirty="0">
                <a:latin typeface="Calibri"/>
                <a:cs typeface="Calibri"/>
              </a:rPr>
              <a:t> </a:t>
            </a:r>
            <a:r>
              <a:rPr sz="2400" spc="10" dirty="0">
                <a:latin typeface="Calibri"/>
                <a:cs typeface="Calibri"/>
              </a:rPr>
              <a:t>the</a:t>
            </a:r>
            <a:r>
              <a:rPr sz="2400" spc="-4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image.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37127" y="2748530"/>
            <a:ext cx="1168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z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33483" y="2933195"/>
            <a:ext cx="40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800" b="1" spc="35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1800" b="1" spc="-15" dirty="0">
                <a:solidFill>
                  <a:srgbClr val="FF0000"/>
                </a:solidFill>
                <a:latin typeface="Calibri"/>
                <a:cs typeface="Calibri"/>
              </a:rPr>
              <a:t>z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423365" y="1871393"/>
            <a:ext cx="4140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800" b="1" spc="35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1800" b="1" spc="-30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47537" y="1012427"/>
            <a:ext cx="130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38354" y="3252772"/>
            <a:ext cx="693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1800" b="1" spc="35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1800" b="1" spc="-50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r>
              <a:rPr sz="1800" b="1" spc="35" dirty="0">
                <a:solidFill>
                  <a:srgbClr val="FF0000"/>
                </a:solidFill>
                <a:latin typeface="Calibri"/>
                <a:cs typeface="Calibri"/>
              </a:rPr>
              <a:t>(</a:t>
            </a:r>
            <a:r>
              <a:rPr sz="1800" b="1" spc="-15" dirty="0">
                <a:solidFill>
                  <a:srgbClr val="FF0000"/>
                </a:solidFill>
                <a:latin typeface="Calibri"/>
                <a:cs typeface="Calibri"/>
              </a:rPr>
              <a:t>z</a:t>
            </a:r>
            <a:r>
              <a:rPr sz="1800" b="1" spc="35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88180" y="2606545"/>
            <a:ext cx="171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92691" y="1871393"/>
            <a:ext cx="169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</TotalTime>
  <Words>2092</Words>
  <Application>Microsoft Office PowerPoint</Application>
  <PresentationFormat>Widescreen</PresentationFormat>
  <Paragraphs>224</Paragraphs>
  <Slides>38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Generative Adversarial  Networks (GANs)</vt:lpstr>
      <vt:lpstr>Outline</vt:lpstr>
      <vt:lpstr>Part 1</vt:lpstr>
      <vt:lpstr>GANs</vt:lpstr>
      <vt:lpstr>Why Generative Models?</vt:lpstr>
      <vt:lpstr>Magic of GANs…</vt:lpstr>
      <vt:lpstr>PowerPoint Presentation</vt:lpstr>
      <vt:lpstr>Magic of GANs…</vt:lpstr>
      <vt:lpstr>GAN’s Architecture</vt:lpstr>
      <vt:lpstr>Training Discriminator</vt:lpstr>
      <vt:lpstr>Training Generator</vt:lpstr>
      <vt:lpstr>Generator in action</vt:lpstr>
      <vt:lpstr>Discriminator  updates</vt:lpstr>
      <vt:lpstr>Deep Convolutional GANs (DCGANs)</vt:lpstr>
      <vt:lpstr>Latent vectors capture interesting patterns…</vt:lpstr>
      <vt:lpstr>Part 2</vt:lpstr>
      <vt:lpstr>Generator</vt:lpstr>
      <vt:lpstr>Discriminator</vt:lpstr>
      <vt:lpstr>Train of Discriminator</vt:lpstr>
      <vt:lpstr>Train of Generator</vt:lpstr>
      <vt:lpstr>Part 3</vt:lpstr>
      <vt:lpstr>Conditional GANs</vt:lpstr>
      <vt:lpstr>Conditional GANs</vt:lpstr>
      <vt:lpstr>Part 2</vt:lpstr>
      <vt:lpstr>Image-to-Image Translation</vt:lpstr>
      <vt:lpstr>Image-to-Image Translation</vt:lpstr>
      <vt:lpstr>Text-to-Image Synthesis</vt:lpstr>
      <vt:lpstr>Text-to-Image Synthesis</vt:lpstr>
      <vt:lpstr>Face Aging with Conditional GANs</vt:lpstr>
      <vt:lpstr>Face Aging with Conditional GANs</vt:lpstr>
      <vt:lpstr>Conditional GANs</vt:lpstr>
      <vt:lpstr>Part 3</vt:lpstr>
      <vt:lpstr>Coupled GAN</vt:lpstr>
      <vt:lpstr>Coupled GANs</vt:lpstr>
      <vt:lpstr>Coupled GANs</vt:lpstr>
      <vt:lpstr>Summary</vt:lpstr>
      <vt:lpstr>Why use GANs for Generation?</vt:lpstr>
      <vt:lpstr>Reading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 Networks (GANs)</dc:title>
  <cp:lastModifiedBy>Mohamed Hassan</cp:lastModifiedBy>
  <cp:revision>2</cp:revision>
  <dcterms:created xsi:type="dcterms:W3CDTF">2022-05-23T23:40:21Z</dcterms:created>
  <dcterms:modified xsi:type="dcterms:W3CDTF">2022-05-24T09:53:58Z</dcterms:modified>
</cp:coreProperties>
</file>